
<file path=[Content_Types].xml><?xml version="1.0" encoding="utf-8"?>
<Types xmlns="http://schemas.openxmlformats.org/package/2006/content-types">
  <Default Extension="emf" ContentType="image/x-emf"/>
  <Default Extension="jpeg" ContentType="image/jpeg"/>
  <Default Extension="mp4" ContentType="video/mp4"/>
  <Default Extension="mpg" ContentType="vide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6" r:id="rId2"/>
    <p:sldId id="630" r:id="rId3"/>
    <p:sldId id="559" r:id="rId4"/>
    <p:sldId id="631" r:id="rId5"/>
    <p:sldId id="536" r:id="rId6"/>
    <p:sldId id="632" r:id="rId7"/>
    <p:sldId id="633" r:id="rId8"/>
    <p:sldId id="641" r:id="rId9"/>
    <p:sldId id="643" r:id="rId10"/>
    <p:sldId id="642" r:id="rId11"/>
    <p:sldId id="621" r:id="rId12"/>
    <p:sldId id="644" r:id="rId13"/>
    <p:sldId id="640" r:id="rId14"/>
    <p:sldId id="647" r:id="rId15"/>
    <p:sldId id="648" r:id="rId16"/>
    <p:sldId id="654" r:id="rId17"/>
    <p:sldId id="649" r:id="rId18"/>
    <p:sldId id="257" r:id="rId19"/>
    <p:sldId id="710" r:id="rId20"/>
    <p:sldId id="711" r:id="rId21"/>
    <p:sldId id="712" r:id="rId22"/>
    <p:sldId id="258" r:id="rId23"/>
    <p:sldId id="259" r:id="rId24"/>
    <p:sldId id="657" r:id="rId25"/>
    <p:sldId id="260" r:id="rId26"/>
    <p:sldId id="663" r:id="rId27"/>
    <p:sldId id="659" r:id="rId28"/>
    <p:sldId id="658" r:id="rId29"/>
    <p:sldId id="661" r:id="rId30"/>
    <p:sldId id="660" r:id="rId31"/>
    <p:sldId id="662" r:id="rId32"/>
    <p:sldId id="664" r:id="rId33"/>
    <p:sldId id="261" r:id="rId34"/>
    <p:sldId id="665" r:id="rId35"/>
    <p:sldId id="666" r:id="rId36"/>
    <p:sldId id="667" r:id="rId37"/>
    <p:sldId id="696" r:id="rId38"/>
    <p:sldId id="678" r:id="rId39"/>
    <p:sldId id="668" r:id="rId40"/>
    <p:sldId id="263" r:id="rId41"/>
    <p:sldId id="674" r:id="rId42"/>
    <p:sldId id="701" r:id="rId43"/>
    <p:sldId id="687" r:id="rId44"/>
    <p:sldId id="698" r:id="rId45"/>
    <p:sldId id="688" r:id="rId46"/>
    <p:sldId id="691" r:id="rId47"/>
    <p:sldId id="699" r:id="rId48"/>
    <p:sldId id="700" r:id="rId49"/>
    <p:sldId id="692" r:id="rId50"/>
    <p:sldId id="669" r:id="rId51"/>
    <p:sldId id="670" r:id="rId52"/>
    <p:sldId id="671" r:id="rId53"/>
    <p:sldId id="672" r:id="rId54"/>
    <p:sldId id="673" r:id="rId55"/>
    <p:sldId id="679" r:id="rId56"/>
    <p:sldId id="680" r:id="rId57"/>
    <p:sldId id="689" r:id="rId58"/>
    <p:sldId id="693" r:id="rId59"/>
    <p:sldId id="682" r:id="rId60"/>
    <p:sldId id="683" r:id="rId61"/>
    <p:sldId id="702" r:id="rId62"/>
    <p:sldId id="703" r:id="rId63"/>
    <p:sldId id="705" r:id="rId64"/>
    <p:sldId id="706" r:id="rId65"/>
    <p:sldId id="709" r:id="rId66"/>
    <p:sldId id="684" r:id="rId67"/>
    <p:sldId id="713" r:id="rId68"/>
    <p:sldId id="721" r:id="rId69"/>
    <p:sldId id="724" r:id="rId70"/>
    <p:sldId id="725" r:id="rId71"/>
    <p:sldId id="727" r:id="rId72"/>
    <p:sldId id="732" r:id="rId73"/>
    <p:sldId id="733" r:id="rId74"/>
    <p:sldId id="735" r:id="rId75"/>
    <p:sldId id="741" r:id="rId76"/>
    <p:sldId id="714" r:id="rId77"/>
    <p:sldId id="715" r:id="rId78"/>
    <p:sldId id="742" r:id="rId79"/>
    <p:sldId id="743" r:id="rId80"/>
    <p:sldId id="744" r:id="rId81"/>
    <p:sldId id="745" r:id="rId82"/>
    <p:sldId id="717" r:id="rId83"/>
    <p:sldId id="746" r:id="rId84"/>
    <p:sldId id="719" r:id="rId85"/>
    <p:sldId id="718" r:id="rId86"/>
    <p:sldId id="747" r:id="rId87"/>
    <p:sldId id="767" r:id="rId88"/>
    <p:sldId id="751" r:id="rId89"/>
    <p:sldId id="752" r:id="rId90"/>
    <p:sldId id="763" r:id="rId91"/>
    <p:sldId id="768" r:id="rId92"/>
    <p:sldId id="764" r:id="rId93"/>
    <p:sldId id="766" r:id="rId94"/>
    <p:sldId id="753" r:id="rId95"/>
    <p:sldId id="754" r:id="rId96"/>
    <p:sldId id="769" r:id="rId97"/>
    <p:sldId id="770" r:id="rId98"/>
    <p:sldId id="755" r:id="rId99"/>
    <p:sldId id="756" r:id="rId100"/>
    <p:sldId id="757" r:id="rId101"/>
    <p:sldId id="758" r:id="rId102"/>
    <p:sldId id="759" r:id="rId103"/>
    <p:sldId id="760" r:id="rId104"/>
    <p:sldId id="761" r:id="rId105"/>
    <p:sldId id="762"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028"/>
    <p:restoredTop sz="94676"/>
  </p:normalViewPr>
  <p:slideViewPr>
    <p:cSldViewPr snapToGrid="0" snapToObjects="1">
      <p:cViewPr>
        <p:scale>
          <a:sx n="102" d="100"/>
          <a:sy n="102" d="100"/>
        </p:scale>
        <p:origin x="-155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1:54.828"/>
    </inkml:context>
    <inkml:brush xml:id="br0">
      <inkml:brushProperty name="width" value="0.1" units="cm"/>
      <inkml:brushProperty name="height" value="0.1" units="cm"/>
    </inkml:brush>
  </inkml:definitions>
  <inkml:trace contextRef="#ctx0" brushRef="#br0">994 1635 24575,'0'-50'0,"0"-6"0,0-15 0,0 12 0,0-17 0,0 29 0,0-5 0,0 13 0,0 1 0,0 12 0,0 1 0,0 11 0,0 1 0,0 4 0,0 1 0,0-1 0,0-4 0,0-2 0,0-10 0,0-37 0,-4 31 0,3-34 0,-11 49 0,10-8 0,-16-1 0,16-1 0,-8-19 0,5 4 0,4-19 0,-10 5 0,5 1 0,-6 1 0,0 7 0,1 7 0,0 1 0,-3 12 0,-1 2 0,0 9 0,-3-3 0,4 4 0,-1-1 0,-11-7 0,13 6 0,-13-3 0,15 6 0,-2 4 0,4 0 0,1 0 0,-1 1 0,0-1 0,1 0 0,-6 0 0,5 0 0,-9 4 0,3-3 0,-4 3 0,0-5 0,0 0 0,4 5 0,-3-3 0,8 6 0,-3-2 0,-1 4 0,5 0 0,-5 0 0,1 0 0,3 0 0,-8 0 0,4 0 0,-6 0 0,1 0 0,5 0 0,-4 0 0,8 0 0,-3 0 0,4 0 0,0 0 0,-4 0 0,3 0 0,-8 4 0,4 6 0,-11 6 0,4 3 0,-3 1 0,5-1 0,4-1 0,-3-3 0,-2 13 0,4-11 0,-3 11 0,10-9 0,-1 0 0,0 0 0,5 6 0,-3-5 0,6 4 0,-2-5 0,4 0 0,0 0 0,0 0 0,0 0 0,0 0 0,0-4 0,0 3 0,0-9 0,0 9 0,0-4 0,0 1 0,0 3 0,0-4 0,0 0 0,0 4 0,4-8 0,-3 3 0,3-4 0,-4-1 0,3-3 0,-2 2 0,3-2 0,0 3 0,-4 1 0,4-1 0,0 1 0,-3 0 0,7-1 0,-4-3 0,0-2 0,0-3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24.817"/>
    </inkml:context>
    <inkml:brush xml:id="br0">
      <inkml:brushProperty name="width" value="0.1" units="cm"/>
      <inkml:brushProperty name="height" value="0.1" units="cm"/>
    </inkml:brush>
  </inkml:definitions>
  <inkml:trace contextRef="#ctx0" brushRef="#br0">1 1 24575,'0'17'0,"0"-3"0,0 3 0,0-7 0,0 8 0,0-9 0,0 4 0,0-4 0,0-1 0,0 0 0,0 1 0,0-1 0,0 5 0,0-3 0,0 8 0,0-4 0,0 1 0,0 2 0,0-7 0,0 3 0,0-4 0,0-1 0,0-3 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26.559"/>
    </inkml:context>
    <inkml:brush xml:id="br0">
      <inkml:brushProperty name="width" value="0.1" units="cm"/>
      <inkml:brushProperty name="height" value="0.1" units="cm"/>
    </inkml:brush>
  </inkml:definitions>
  <inkml:trace contextRef="#ctx0" brushRef="#br0">5 600 24575,'12'0'0,"-4"-11"0,-4-5 0,1-19 0,-4 8 0,9-10 0,-9 17 0,4-10 0,-5 9 0,0 1 0,0 7 0,0 1 0,-4 6 0,0-5 0,-5 7 0,1-1 0,0-2 0,-1 6 0,1-3 0,10 4 0,10 0 0,12 0 0,21 0 0,-4 0 0,11 0 0,-6 0 0,0 0 0,-1 0 0,-6 0 0,-1 0 0,-12 0 0,-6-4 0,-2 3 0,-9-7 0,5 7 0,-10-6 0,4 2 0,-7-3 0,2 0 0,-3-1 0,0 1 0,0-1 0,0 0 0,0 1 0,0-1 0,-3 1 0,-2-1 0,-4-4 0,-5 3 0,0-8 0,-6 3 0,6 0 0,-4-3 0,3 8 0,-4-8 0,0 7 0,0-3 0,0 5 0,0-1 0,0 0 0,-6 0 0,4 5 0,-3-4 0,5 8 0,4-3 0,2 0 0,4 3 0,0-3 0,1 4 0,3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28.045"/>
    </inkml:context>
    <inkml:brush xml:id="br0">
      <inkml:brushProperty name="width" value="0.1" units="cm"/>
      <inkml:brushProperty name="height" value="0.1" units="cm"/>
    </inkml:brush>
  </inkml:definitions>
  <inkml:trace contextRef="#ctx0" brushRef="#br0">433 71 24575,'-17'0'0,"0"0"0,-2 0 0,-6 0 0,-1 0 0,-12 0 0,5 0 0,-10 0 0,15 0 0,-2 0 0,11 0 0,0-4 0,4 3 0,2-7 0,-1 7 0,8-7 0,-6 7 0,11-7 0,-11 7 0,6-6 0,-8 2 0,10-4 0,-4 4 0,3-2 0,0 6 0,1-3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1:56.415"/>
    </inkml:context>
    <inkml:brush xml:id="br0">
      <inkml:brushProperty name="width" value="0.1" units="cm"/>
      <inkml:brushProperty name="height" value="0.1" units="cm"/>
    </inkml:brush>
  </inkml:definitions>
  <inkml:trace contextRef="#ctx0" brushRef="#br0">0 55 24575,'13'5'0,"4"3"0,3-2 0,12 10 0,1 0 0,5 6 0,-7-6 0,-5-1 0,-2-6 0,-5-3 0,-5-2 0,0-4 0,-6 0 0,4 0 0,2 0 0,4 4 0,6 2 0,-3 4 0,3-1 0,-9 1 0,-2-5 0,-4 2 0,-1-6 0,1 7 0,-1-7 0,1 6 0,-1-2 0,1 0 0,-1 2 0,1-6 0,-1 7 0,1-7 0,0 3 0,-1-4 0,-3 3 0,2-2 0,-3 6 0,5-6 0,-1 7 0,1-4 0,0 1 0,-1 3 0,1-7 0,-1 6 0,1-2 0,0 0 0,-1 2 0,1-6 0,-5 7 0,0-14 0,-4 0 0,0-17 0,0-3 0,0-6 0,0 1 0,0 0 0,0 5 0,0 1 0,0 10 0,0-3 0,0 8 0,8-3 0,3-1 0,13 3 0,-3-3 0,3 4 0,-5 1 0,0 3 0,-4-2 0,-2 7 0,-4-3 0,-1 0 0,1 3 0,-4-3 0,-2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08.131"/>
    </inkml:context>
    <inkml:brush xml:id="br0">
      <inkml:brushProperty name="width" value="0.1" units="cm"/>
      <inkml:brushProperty name="height" value="0.1" units="cm"/>
    </inkml:brush>
  </inkml:definitions>
  <inkml:trace contextRef="#ctx0" brushRef="#br0">868 1128 24575,'0'-18'0,"0"-6"0,0 4 0,0-10 0,0-2 0,0-7 0,0-14 0,0 6 0,0-20 0,0 24 0,0-24 0,0 26 0,0-11 0,0 6 0,0 7 0,-10-5 0,-2 11 0,-5-5 0,-3 7 0,4 5 0,0-4 0,2 9 0,4-3 0,1 5 0,-1 0 0,-4-1 0,8 1 0,-7 0 0,4 0 0,-2 5 0,-3-4 0,6 8 0,-6-4 0,-1 1 0,-4 2 0,5 1 0,-9 1 0,11 4 0,-11 0 0,13-3 0,-3 3 0,4 0 0,0-2 0,1 6 0,-6-3 0,4 0 0,-8 3 0,9-3 0,-9 4 0,8 0 0,-8 0 0,8 0 0,-3 0 0,4 0 0,0 0 0,0 0 0,-4 0 0,-1 0 0,-6 0 0,1 0 0,-5 0 0,-11 0 0,7 0 0,0 0 0,10 0 0,8 0 0,-8 0 0,8 4 0,-3 1 0,4 3 0,1 1 0,-1-1 0,4 1 0,-3 0 0,7-1 0,-6 1 0,6-1 0,-7 0 0,3 5 0,0 7 0,-4 12 0,8 7 0,-5 1 0,1 3 0,4-10 0,-4 4 0,5-11 0,0-6 0,0-7 0,0-4 0,0-1 0,0-3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09.587"/>
    </inkml:context>
    <inkml:brush xml:id="br0">
      <inkml:brushProperty name="width" value="0.1" units="cm"/>
      <inkml:brushProperty name="height" value="0.1" units="cm"/>
    </inkml:brush>
  </inkml:definitions>
  <inkml:trace contextRef="#ctx0" brushRef="#br0">0 1 24575,'16'43'0,"0"-11"0,10-2 0,2-7 0,-1 5 0,4-2 0,-15-11 0,3 3 0,-5-12 0,-8 6 0,6-11 0,-7 3 0,3-1 0,0 2 0,1 3 0,-5 1 0,4-5 0,-3 4 0,3-3 0,1 3 0,-1 1 0,1-4 0,-1 2 0,0-6 0,11 3 0,-4-4 0,15 0 0,-4 0 0,5 0 0,0 4 0,-5-3 0,-2 4 0,-9-5 0,-2 0 0,-4 0 0,-1 0 0,1 0 0,-1 0 0,0 0 0,1 0 0,-1 0 0,5 0 0,-3-4 0,8-1 0,-8 0 0,3-3 0,-4 7 0,-1-3 0,-3 4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18.624"/>
    </inkml:context>
    <inkml:brush xml:id="br0">
      <inkml:brushProperty name="width" value="0.1" units="cm"/>
      <inkml:brushProperty name="height" value="0.1" units="cm"/>
    </inkml:brush>
  </inkml:definitions>
  <inkml:trace contextRef="#ctx0" brushRef="#br0">0 594 24575,'0'-18'0,"0"-3"0,0 6 0,0-7 0,0 2 0,0 0 0,0-10 0,0 4 0,0 0 0,0 1 0,0 11 0,0 0 0,0 6 0,0-11 0,5-8 0,1-6 0,17-18 0,-10 16 0,15-16 0,-16 17 0,3 2 0,-5 12 0,-1 2 0,-4 12 0,-1-2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19.411"/>
    </inkml:context>
    <inkml:brush xml:id="br0">
      <inkml:brushProperty name="width" value="0.1" units="cm"/>
      <inkml:brushProperty name="height" value="0.1" units="cm"/>
    </inkml:brush>
  </inkml:definitions>
  <inkml:trace contextRef="#ctx0" brushRef="#br0">1 1 24575,'31'4'0,"-3"18"0,2-3 0,-1 18 0,4-8 0,1 5 0,-6-1 0,0 5 0,-8-10 0,-4-2 0,2-12 0,-13-6 0,8 1 0,-8 0 0,3-4 0,1 2 0,-1-6 0,11 7 0,-12 2 0,21-3 0,-21 5 0,12-3 0,-10 1 0,0-1 0,-1-1 0,1-3 0,-1 3 0,-3 1 0,-1-4 0,-4-2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20.832"/>
    </inkml:context>
    <inkml:brush xml:id="br0">
      <inkml:brushProperty name="width" value="0.1" units="cm"/>
      <inkml:brushProperty name="height" value="0.1" units="cm"/>
    </inkml:brush>
  </inkml:definitions>
  <inkml:trace contextRef="#ctx0" brushRef="#br0">1 9 24575,'22'-5'0,"3"2"0,6 3 0,0 0 0,1 0 0,-1 0 0,-5 0 0,-2 0 0,-5 0 0,0 0 0,1 0 0,-6 0 0,-1 0 0,0 0 0,2 0 0,0 8 0,3 3 0,-8 8 0,4 0 0,-5 0 0,1 0 0,-1 0 0,1 0 0,-5 0 0,3-5 0,-7 4 0,3-8 0,-4 3 0,0-5 0,0 1 0,0 0 0,0-1 0,0 1 0,0-1 0,-9 1 0,-1 5 0,-15 1 0,-1 5 0,0 0 0,-4 1 0,10-6 0,0-1 0,6-5 0,6 0 0,-1-5 0,0 0 0,1-4 0,-1 0 0,1 0 0,3-4 0,2 0 0,3-5 0,0 0 0,0 1 0,0-1 0,0 0 0,0 1 0,0-1 0,0 0 0,4-4 0,42-11 0,-17 6 0,33-1 0,-30 10 0,21 8 0,-21-4 0,22 5 0,-38 0 0,5 0 0,-13 0 0,1 0 0,-1 0 0,0 4 0,1-4 0,-1 8 0,0-7 0,1 3 0,-1-1 0,-3-2 0,-1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22.206"/>
    </inkml:context>
    <inkml:brush xml:id="br0">
      <inkml:brushProperty name="width" value="0.1" units="cm"/>
      <inkml:brushProperty name="height" value="0.1" units="cm"/>
    </inkml:brush>
  </inkml:definitions>
  <inkml:trace contextRef="#ctx0" brushRef="#br0">5 704 24575,'-4'-12'0,"5"-14"0,10-8 0,6-6 0,12-5 0,1-2 0,6-3 0,-6 3 0,4 7 0,-12 8 0,4 5 0,0-4 0,-5 10 0,5-5 0,-7 7 0,0 4 0,0-3 0,0 7 0,0-7 0,6 2 0,0 1 0,7-5 0,5 3 0,-4-5 0,11 5 0,-11 1 0,4 6 0,-11 4 0,-1 1 0,-11 5 0,-1 0 0,-8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7T20:32:23.075"/>
    </inkml:context>
    <inkml:brush xml:id="br0">
      <inkml:brushProperty name="width" value="0.1" units="cm"/>
      <inkml:brushProperty name="height" value="0.1" units="cm"/>
    </inkml:brush>
  </inkml:definitions>
  <inkml:trace contextRef="#ctx0" brushRef="#br0">1 19 24575,'56'-3'0,"0"1"0,37-2 0,-74 4 0,0 0 0,0-4 0,-4 3 0,2-3 0,-7 4 0,3 3 0,-4 2 0,4 4 0,5 0 0,-2 10 0,-2-7 0,-1 11 0,-6-3 0,6 0 0,-7 10 0,7-14 0,-11 13 0,11-13 0,-8 9 0,4-11 0,0 0 0,0-1 0,-4-4 0,-1 5 0,0-6 0,-3 1 0,3 0 0,-4-5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0C3C3-C28A-DD4F-9AA8-D9BC6E5F0014}" type="datetimeFigureOut">
              <a:rPr lang="en-US" smtClean="0"/>
              <a:t>10/7/22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7A559-7604-EB4A-976E-DA27CF58B08D}" type="slidenum">
              <a:rPr lang="en-US" smtClean="0"/>
              <a:t>‹#›</a:t>
            </a:fld>
            <a:endParaRPr lang="en-US"/>
          </a:p>
        </p:txBody>
      </p:sp>
    </p:spTree>
    <p:extLst>
      <p:ext uri="{BB962C8B-B14F-4D97-AF65-F5344CB8AC3E}">
        <p14:creationId xmlns:p14="http://schemas.microsoft.com/office/powerpoint/2010/main" val="47089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4E905-4538-CF42-A072-D9FAB503F990}" type="slidenum">
              <a:rPr lang="en-US" smtClean="0"/>
              <a:t>18</a:t>
            </a:fld>
            <a:endParaRPr lang="en-US"/>
          </a:p>
        </p:txBody>
      </p:sp>
    </p:spTree>
    <p:extLst>
      <p:ext uri="{BB962C8B-B14F-4D97-AF65-F5344CB8AC3E}">
        <p14:creationId xmlns:p14="http://schemas.microsoft.com/office/powerpoint/2010/main" val="289425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A58B-E187-4947-9610-53A5BA8AB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BBF4FB-1DA3-9648-BBA3-D6726D8A99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77DEA5-7A2A-4441-8653-0693827515AE}"/>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5" name="Footer Placeholder 4">
            <a:extLst>
              <a:ext uri="{FF2B5EF4-FFF2-40B4-BE49-F238E27FC236}">
                <a16:creationId xmlns:a16="http://schemas.microsoft.com/office/drawing/2014/main" id="{DF239928-AE67-C543-A77B-5882366418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E1B572-7182-2646-BEDF-49542FDE0B83}"/>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332767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81C4-D263-3E43-9E1A-5841AC2C00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DFAFBB-A48C-F44F-805D-97B6E2B82D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ACE329-ED54-164F-888F-56C7E2436B6B}"/>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5" name="Footer Placeholder 4">
            <a:extLst>
              <a:ext uri="{FF2B5EF4-FFF2-40B4-BE49-F238E27FC236}">
                <a16:creationId xmlns:a16="http://schemas.microsoft.com/office/drawing/2014/main" id="{BDA14D6D-A169-9D43-9D98-776E753AC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FB9FB-1FBB-A34C-988A-C45EE2043F16}"/>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412677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2D5CE-E0D2-FA48-9ADD-912165047C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641DAC-EF77-1C47-A6F4-DFE29F5AC2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7B4BD6-378A-014A-A533-80FE8FE494C5}"/>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5" name="Footer Placeholder 4">
            <a:extLst>
              <a:ext uri="{FF2B5EF4-FFF2-40B4-BE49-F238E27FC236}">
                <a16:creationId xmlns:a16="http://schemas.microsoft.com/office/drawing/2014/main" id="{7DCBCA16-835B-7944-B48F-8D071C253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E1A65-DBFB-314A-B8D0-F285B703106B}"/>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286410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5F91-4820-B740-87D6-2FDC06079D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9B637-1040-3740-906F-C922A67CF6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E0DDB-5CBB-4446-9F68-ECCE342DF1E6}"/>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5" name="Footer Placeholder 4">
            <a:extLst>
              <a:ext uri="{FF2B5EF4-FFF2-40B4-BE49-F238E27FC236}">
                <a16:creationId xmlns:a16="http://schemas.microsoft.com/office/drawing/2014/main" id="{FA725807-45F8-4E41-805F-1C699B7DF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FE380-99C9-4749-B314-0D68DCB40D05}"/>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3596996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EBC6-BF36-4346-BA76-8B87507513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C59B04-4B20-834E-9E86-691B4E0B64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637C42-C6C3-C942-BFF2-F1B654BA72C9}"/>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5" name="Footer Placeholder 4">
            <a:extLst>
              <a:ext uri="{FF2B5EF4-FFF2-40B4-BE49-F238E27FC236}">
                <a16:creationId xmlns:a16="http://schemas.microsoft.com/office/drawing/2014/main" id="{EB8FEF8C-A3FF-F44C-A20D-C6C16CCD5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C24B99-1CC4-D84E-84A6-1A47B90051E0}"/>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2707922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8404-20A4-DE4E-B74F-0819217F95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3D22FD-6FA6-0F47-865C-C166EC6CB0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60C8D9-702A-544B-8D87-28574735CB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B74982-D0C0-D84E-A201-D70BCD044A93}"/>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6" name="Footer Placeholder 5">
            <a:extLst>
              <a:ext uri="{FF2B5EF4-FFF2-40B4-BE49-F238E27FC236}">
                <a16:creationId xmlns:a16="http://schemas.microsoft.com/office/drawing/2014/main" id="{8DAB8C1C-E4EC-104C-8F9B-BD82A1153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928777-0C49-CF45-8BF0-B279E3890586}"/>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3190475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8117-77CE-B143-A9A7-AD1654ED2C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DA9F1C-05D7-A948-AB5E-161AF2E74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6201A-99E3-414B-8FC4-4AD6C8CB64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C50719-6F4B-6D47-A308-BBF410FDE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4AE1B7-8C25-D041-A0D0-EE879834CB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8246E-4F43-CC49-8AB1-4C51A84BFC91}"/>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8" name="Footer Placeholder 7">
            <a:extLst>
              <a:ext uri="{FF2B5EF4-FFF2-40B4-BE49-F238E27FC236}">
                <a16:creationId xmlns:a16="http://schemas.microsoft.com/office/drawing/2014/main" id="{A9E75A86-3F45-0748-AF09-6C51BE1C03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92AB14-29F4-8C46-9A3F-F81D34DD39CB}"/>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2028323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2C74-BE7D-9C4A-9B74-AD30DB57E6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41B24F-0C96-6E46-8B5E-8AF6B28D03C9}"/>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4" name="Footer Placeholder 3">
            <a:extLst>
              <a:ext uri="{FF2B5EF4-FFF2-40B4-BE49-F238E27FC236}">
                <a16:creationId xmlns:a16="http://schemas.microsoft.com/office/drawing/2014/main" id="{8E2C0137-CA91-5F49-989B-84EEB59292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A37B0E-898F-0A4C-92DB-9B77BC4431A1}"/>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101897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70011D-09F0-4848-844D-1596423E2598}"/>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3" name="Footer Placeholder 2">
            <a:extLst>
              <a:ext uri="{FF2B5EF4-FFF2-40B4-BE49-F238E27FC236}">
                <a16:creationId xmlns:a16="http://schemas.microsoft.com/office/drawing/2014/main" id="{BE0F94C5-7471-AE47-995B-A4BB597AA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EB8E10-B72C-C445-B330-E73358D4E813}"/>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764789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8201-D878-BA4A-87F7-D452A85C99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02635E-BF62-FE45-83F3-5FCAACE558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03C6FF-C3A9-144C-89F8-1AAE45659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B24789-5C0E-CD41-A344-A3D757A6978E}"/>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6" name="Footer Placeholder 5">
            <a:extLst>
              <a:ext uri="{FF2B5EF4-FFF2-40B4-BE49-F238E27FC236}">
                <a16:creationId xmlns:a16="http://schemas.microsoft.com/office/drawing/2014/main" id="{E66096D0-12BA-3A48-8838-7A6D32CA8F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B52C1-F745-884C-91CF-BD7D47C53A58}"/>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1338005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F396E-0377-4342-9748-729A8F551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17960E-0E5F-6C4A-AEFC-BB27E291A7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6EFDFE-B457-724E-8FBC-4250329BD9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665E2-9551-8443-8B16-B658B5C9EB5A}"/>
              </a:ext>
            </a:extLst>
          </p:cNvPr>
          <p:cNvSpPr>
            <a:spLocks noGrp="1"/>
          </p:cNvSpPr>
          <p:nvPr>
            <p:ph type="dt" sz="half" idx="10"/>
          </p:nvPr>
        </p:nvSpPr>
        <p:spPr/>
        <p:txBody>
          <a:bodyPr/>
          <a:lstStyle/>
          <a:p>
            <a:fld id="{030FEC7D-6CFB-EB49-A456-684EE7CCC145}" type="datetimeFigureOut">
              <a:rPr lang="en-US" smtClean="0"/>
              <a:t>10/7/22</a:t>
            </a:fld>
            <a:endParaRPr lang="en-US"/>
          </a:p>
        </p:txBody>
      </p:sp>
      <p:sp>
        <p:nvSpPr>
          <p:cNvPr id="6" name="Footer Placeholder 5">
            <a:extLst>
              <a:ext uri="{FF2B5EF4-FFF2-40B4-BE49-F238E27FC236}">
                <a16:creationId xmlns:a16="http://schemas.microsoft.com/office/drawing/2014/main" id="{E6E2568D-0366-A246-921B-5F88B96EE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BB9361-8ADA-6C49-9D5F-A985A1EFF6EF}"/>
              </a:ext>
            </a:extLst>
          </p:cNvPr>
          <p:cNvSpPr>
            <a:spLocks noGrp="1"/>
          </p:cNvSpPr>
          <p:nvPr>
            <p:ph type="sldNum" sz="quarter" idx="12"/>
          </p:nvPr>
        </p:nvSpPr>
        <p:spPr/>
        <p:txBody>
          <a:bodyPr/>
          <a:lstStyle/>
          <a:p>
            <a:fld id="{E6603382-467C-064A-A104-4DCC632DD933}" type="slidenum">
              <a:rPr lang="en-US" smtClean="0"/>
              <a:t>‹#›</a:t>
            </a:fld>
            <a:endParaRPr lang="en-US"/>
          </a:p>
        </p:txBody>
      </p:sp>
    </p:spTree>
    <p:extLst>
      <p:ext uri="{BB962C8B-B14F-4D97-AF65-F5344CB8AC3E}">
        <p14:creationId xmlns:p14="http://schemas.microsoft.com/office/powerpoint/2010/main" val="1962479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CA40F-C128-D043-962D-B2A1F286D2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8571E-02C3-324A-A66E-ED16B9429E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83057-EBD0-A448-A10F-DF3C439316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0FEC7D-6CFB-EB49-A456-684EE7CCC145}" type="datetimeFigureOut">
              <a:rPr lang="en-US" smtClean="0"/>
              <a:t>10/7/22</a:t>
            </a:fld>
            <a:endParaRPr lang="en-US"/>
          </a:p>
        </p:txBody>
      </p:sp>
      <p:sp>
        <p:nvSpPr>
          <p:cNvPr id="5" name="Footer Placeholder 4">
            <a:extLst>
              <a:ext uri="{FF2B5EF4-FFF2-40B4-BE49-F238E27FC236}">
                <a16:creationId xmlns:a16="http://schemas.microsoft.com/office/drawing/2014/main" id="{08B8A583-0565-664E-95CD-790B8A361E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959FA9-DBED-0240-9362-E82ECA213C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03382-467C-064A-A104-4DCC632DD933}" type="slidenum">
              <a:rPr lang="en-US" smtClean="0"/>
              <a:t>‹#›</a:t>
            </a:fld>
            <a:endParaRPr lang="en-US"/>
          </a:p>
        </p:txBody>
      </p:sp>
    </p:spTree>
    <p:extLst>
      <p:ext uri="{BB962C8B-B14F-4D97-AF65-F5344CB8AC3E}">
        <p14:creationId xmlns:p14="http://schemas.microsoft.com/office/powerpoint/2010/main" val="856783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6.xm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NULL"/><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17.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customXml" Target="../ink/ink5.xml"/><Relationship Id="rId24" Type="http://schemas.openxmlformats.org/officeDocument/2006/relationships/image" Target="NUL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NULL"/><Relationship Id="rId19" Type="http://schemas.openxmlformats.org/officeDocument/2006/relationships/customXml" Target="../ink/ink9.xml"/><Relationship Id="rId4" Type="http://schemas.openxmlformats.org/officeDocument/2006/relationships/image" Target="NULL"/><Relationship Id="rId9" Type="http://schemas.openxmlformats.org/officeDocument/2006/relationships/customXml" Target="../ink/ink4.xml"/><Relationship Id="rId14" Type="http://schemas.openxmlformats.org/officeDocument/2006/relationships/image" Target="NULL"/><Relationship Id="rId22" Type="http://schemas.openxmlformats.org/officeDocument/2006/relationships/image" Target="NUL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8.emf"/><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65.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94.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g"/><Relationship Id="rId1" Type="http://schemas.microsoft.com/office/2007/relationships/media" Target="../media/media2.mpg"/><Relationship Id="rId5" Type="http://schemas.openxmlformats.org/officeDocument/2006/relationships/image" Target="../media/image101.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image" Target="../media/image102.emf"/><Relationship Id="rId1" Type="http://schemas.openxmlformats.org/officeDocument/2006/relationships/slideLayout" Target="../slideLayouts/slideLayout1.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9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1.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93.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1.xml"/><Relationship Id="rId5" Type="http://schemas.openxmlformats.org/officeDocument/2006/relationships/image" Target="../media/image111.emf"/><Relationship Id="rId4" Type="http://schemas.openxmlformats.org/officeDocument/2006/relationships/image" Target="../media/image110.emf"/></Relationships>
</file>

<file path=ppt/slides/_rels/slide96.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1.xml"/><Relationship Id="rId5" Type="http://schemas.openxmlformats.org/officeDocument/2006/relationships/image" Target="../media/image109.emf"/><Relationship Id="rId4" Type="http://schemas.openxmlformats.org/officeDocument/2006/relationships/image" Target="../media/image108.emf"/></Relationships>
</file>

<file path=ppt/slides/_rels/slide97.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8.emf"/><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9.png"/></Relationships>
</file>

<file path=ppt/slides/_rels/slide99.xml.rels><?xml version="1.0" encoding="UTF-8" standalone="yes"?>
<Relationships xmlns="http://schemas.openxmlformats.org/package/2006/relationships"><Relationship Id="rId2" Type="http://schemas.openxmlformats.org/officeDocument/2006/relationships/hyperlink" Target="https://arxiv.org/pdf/2209.15171.pdf"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6CDD-AF7A-EB42-80F5-E1331A18A9C2}"/>
              </a:ext>
            </a:extLst>
          </p:cNvPr>
          <p:cNvSpPr>
            <a:spLocks noGrp="1"/>
          </p:cNvSpPr>
          <p:nvPr>
            <p:ph type="ctrTitle"/>
          </p:nvPr>
        </p:nvSpPr>
        <p:spPr/>
        <p:txBody>
          <a:bodyPr/>
          <a:lstStyle/>
          <a:p>
            <a:r>
              <a:rPr lang="en-US" dirty="0"/>
              <a:t>Lab meeting 7.7.22</a:t>
            </a:r>
          </a:p>
        </p:txBody>
      </p:sp>
      <p:pic>
        <p:nvPicPr>
          <p:cNvPr id="5" name="Picture 4" descr="Timeline&#10;&#10;Description automatically generated with low confidence">
            <a:extLst>
              <a:ext uri="{FF2B5EF4-FFF2-40B4-BE49-F238E27FC236}">
                <a16:creationId xmlns:a16="http://schemas.microsoft.com/office/drawing/2014/main" id="{1CD8735D-9FD8-C94B-8F22-030FAC62A988}"/>
              </a:ext>
            </a:extLst>
          </p:cNvPr>
          <p:cNvPicPr>
            <a:picLocks noChangeAspect="1"/>
          </p:cNvPicPr>
          <p:nvPr/>
        </p:nvPicPr>
        <p:blipFill rotWithShape="1">
          <a:blip r:embed="rId2"/>
          <a:srcRect t="21017" b="65185"/>
          <a:stretch/>
        </p:blipFill>
        <p:spPr>
          <a:xfrm>
            <a:off x="0" y="0"/>
            <a:ext cx="6591256" cy="1968285"/>
          </a:xfrm>
          <a:prstGeom prst="rect">
            <a:avLst/>
          </a:prstGeom>
        </p:spPr>
      </p:pic>
      <p:pic>
        <p:nvPicPr>
          <p:cNvPr id="6" name="Picture 5" descr="Timeline&#10;&#10;Description automatically generated with low confidence">
            <a:extLst>
              <a:ext uri="{FF2B5EF4-FFF2-40B4-BE49-F238E27FC236}">
                <a16:creationId xmlns:a16="http://schemas.microsoft.com/office/drawing/2014/main" id="{F2B58B01-F2BE-C845-A49E-42980947D608}"/>
              </a:ext>
            </a:extLst>
          </p:cNvPr>
          <p:cNvPicPr>
            <a:picLocks noChangeAspect="1"/>
          </p:cNvPicPr>
          <p:nvPr/>
        </p:nvPicPr>
        <p:blipFill rotWithShape="1">
          <a:blip r:embed="rId2"/>
          <a:srcRect t="33258" b="52172"/>
          <a:stretch/>
        </p:blipFill>
        <p:spPr>
          <a:xfrm>
            <a:off x="6096001" y="433430"/>
            <a:ext cx="6096000" cy="1922313"/>
          </a:xfrm>
          <a:prstGeom prst="rect">
            <a:avLst/>
          </a:prstGeom>
        </p:spPr>
      </p:pic>
      <p:pic>
        <p:nvPicPr>
          <p:cNvPr id="7" name="Picture 6" descr="Timeline&#10;&#10;Description automatically generated with low confidence">
            <a:extLst>
              <a:ext uri="{FF2B5EF4-FFF2-40B4-BE49-F238E27FC236}">
                <a16:creationId xmlns:a16="http://schemas.microsoft.com/office/drawing/2014/main" id="{9F2B4E87-71CC-A34B-9C43-83AFC3DB8232}"/>
              </a:ext>
            </a:extLst>
          </p:cNvPr>
          <p:cNvPicPr>
            <a:picLocks noChangeAspect="1"/>
          </p:cNvPicPr>
          <p:nvPr/>
        </p:nvPicPr>
        <p:blipFill rotWithShape="1">
          <a:blip r:embed="rId2"/>
          <a:srcRect t="46723" b="36328"/>
          <a:stretch/>
        </p:blipFill>
        <p:spPr>
          <a:xfrm>
            <a:off x="-1" y="3429000"/>
            <a:ext cx="7165948" cy="2628630"/>
          </a:xfrm>
          <a:prstGeom prst="rect">
            <a:avLst/>
          </a:prstGeom>
        </p:spPr>
      </p:pic>
      <p:pic>
        <p:nvPicPr>
          <p:cNvPr id="8" name="Picture 7" descr="Timeline&#10;&#10;Description automatically generated with low confidence">
            <a:extLst>
              <a:ext uri="{FF2B5EF4-FFF2-40B4-BE49-F238E27FC236}">
                <a16:creationId xmlns:a16="http://schemas.microsoft.com/office/drawing/2014/main" id="{E4F45982-D9B5-C14E-B218-34EEF02FE28F}"/>
              </a:ext>
            </a:extLst>
          </p:cNvPr>
          <p:cNvPicPr>
            <a:picLocks noChangeAspect="1"/>
          </p:cNvPicPr>
          <p:nvPr/>
        </p:nvPicPr>
        <p:blipFill rotWithShape="1">
          <a:blip r:embed="rId2"/>
          <a:srcRect t="64162" b="21375"/>
          <a:stretch/>
        </p:blipFill>
        <p:spPr>
          <a:xfrm>
            <a:off x="6304116" y="5014966"/>
            <a:ext cx="5900834" cy="1847088"/>
          </a:xfrm>
          <a:prstGeom prst="rect">
            <a:avLst/>
          </a:prstGeom>
        </p:spPr>
      </p:pic>
    </p:spTree>
    <p:extLst>
      <p:ext uri="{BB962C8B-B14F-4D97-AF65-F5344CB8AC3E}">
        <p14:creationId xmlns:p14="http://schemas.microsoft.com/office/powerpoint/2010/main" val="4233317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E90FC6-2570-B74A-9111-C3B96487A5DE}"/>
              </a:ext>
            </a:extLst>
          </p:cNvPr>
          <p:cNvPicPr>
            <a:picLocks noChangeAspect="1"/>
          </p:cNvPicPr>
          <p:nvPr/>
        </p:nvPicPr>
        <p:blipFill>
          <a:blip r:embed="rId2"/>
          <a:stretch>
            <a:fillRect/>
          </a:stretch>
        </p:blipFill>
        <p:spPr>
          <a:xfrm>
            <a:off x="2653560" y="1876927"/>
            <a:ext cx="5689824" cy="4365095"/>
          </a:xfrm>
          <a:prstGeom prst="rect">
            <a:avLst/>
          </a:prstGeom>
        </p:spPr>
      </p:pic>
      <p:grpSp>
        <p:nvGrpSpPr>
          <p:cNvPr id="12" name="Group 11">
            <a:extLst>
              <a:ext uri="{FF2B5EF4-FFF2-40B4-BE49-F238E27FC236}">
                <a16:creationId xmlns:a16="http://schemas.microsoft.com/office/drawing/2014/main" id="{8AAEE513-6436-7841-8852-C442D353973D}"/>
              </a:ext>
            </a:extLst>
          </p:cNvPr>
          <p:cNvGrpSpPr/>
          <p:nvPr/>
        </p:nvGrpSpPr>
        <p:grpSpPr>
          <a:xfrm>
            <a:off x="5696451" y="3055168"/>
            <a:ext cx="488520" cy="588960"/>
            <a:chOff x="5696451" y="3055168"/>
            <a:chExt cx="488520" cy="58896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C6A2EFE-53EA-9741-B66B-79AE46711818}"/>
                    </a:ext>
                  </a:extLst>
                </p14:cNvPr>
                <p14:cNvContentPartPr/>
                <p14:nvPr/>
              </p14:nvContentPartPr>
              <p14:xfrm>
                <a:off x="5826771" y="3055168"/>
                <a:ext cx="358200" cy="588960"/>
              </p14:xfrm>
            </p:contentPart>
          </mc:Choice>
          <mc:Fallback xmlns="">
            <p:pic>
              <p:nvPicPr>
                <p:cNvPr id="10" name="Ink 9">
                  <a:extLst>
                    <a:ext uri="{FF2B5EF4-FFF2-40B4-BE49-F238E27FC236}">
                      <a16:creationId xmlns:a16="http://schemas.microsoft.com/office/drawing/2014/main" id="{9C6A2EFE-53EA-9741-B66B-79AE46711818}"/>
                    </a:ext>
                  </a:extLst>
                </p:cNvPr>
                <p:cNvPicPr/>
                <p:nvPr/>
              </p:nvPicPr>
              <p:blipFill>
                <a:blip r:embed="rId4"/>
                <a:stretch>
                  <a:fillRect/>
                </a:stretch>
              </p:blipFill>
              <p:spPr>
                <a:xfrm>
                  <a:off x="5808771" y="3037168"/>
                  <a:ext cx="39384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77EC1680-E106-9740-8AA1-D005BD5DB259}"/>
                    </a:ext>
                  </a:extLst>
                </p14:cNvPr>
                <p14:cNvContentPartPr/>
                <p14:nvPr/>
              </p14:nvContentPartPr>
              <p14:xfrm>
                <a:off x="5696451" y="3226528"/>
                <a:ext cx="305640" cy="125640"/>
              </p14:xfrm>
            </p:contentPart>
          </mc:Choice>
          <mc:Fallback xmlns="">
            <p:pic>
              <p:nvPicPr>
                <p:cNvPr id="11" name="Ink 10">
                  <a:extLst>
                    <a:ext uri="{FF2B5EF4-FFF2-40B4-BE49-F238E27FC236}">
                      <a16:creationId xmlns:a16="http://schemas.microsoft.com/office/drawing/2014/main" id="{77EC1680-E106-9740-8AA1-D005BD5DB259}"/>
                    </a:ext>
                  </a:extLst>
                </p:cNvPr>
                <p:cNvPicPr/>
                <p:nvPr/>
              </p:nvPicPr>
              <p:blipFill>
                <a:blip r:embed="rId6"/>
                <a:stretch>
                  <a:fillRect/>
                </a:stretch>
              </p:blipFill>
              <p:spPr>
                <a:xfrm>
                  <a:off x="5678451" y="3208528"/>
                  <a:ext cx="341280" cy="161280"/>
                </a:xfrm>
                <a:prstGeom prst="rect">
                  <a:avLst/>
                </a:prstGeom>
              </p:spPr>
            </p:pic>
          </mc:Fallback>
        </mc:AlternateContent>
      </p:grpSp>
      <p:grpSp>
        <p:nvGrpSpPr>
          <p:cNvPr id="15" name="Group 14">
            <a:extLst>
              <a:ext uri="{FF2B5EF4-FFF2-40B4-BE49-F238E27FC236}">
                <a16:creationId xmlns:a16="http://schemas.microsoft.com/office/drawing/2014/main" id="{5B87FE59-5150-0B47-BB69-4FC23D0436DE}"/>
              </a:ext>
            </a:extLst>
          </p:cNvPr>
          <p:cNvGrpSpPr/>
          <p:nvPr/>
        </p:nvGrpSpPr>
        <p:grpSpPr>
          <a:xfrm>
            <a:off x="6447051" y="2422648"/>
            <a:ext cx="420840" cy="406080"/>
            <a:chOff x="6447051" y="2422648"/>
            <a:chExt cx="420840" cy="406080"/>
          </a:xfrm>
        </p:grpSpPr>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8935FAA6-C1AD-E142-89EC-8E06E598CA59}"/>
                    </a:ext>
                  </a:extLst>
                </p14:cNvPr>
                <p14:cNvContentPartPr/>
                <p14:nvPr/>
              </p14:nvContentPartPr>
              <p14:xfrm>
                <a:off x="6555051" y="2422648"/>
                <a:ext cx="312840" cy="406080"/>
              </p14:xfrm>
            </p:contentPart>
          </mc:Choice>
          <mc:Fallback xmlns="">
            <p:pic>
              <p:nvPicPr>
                <p:cNvPr id="13" name="Ink 12">
                  <a:extLst>
                    <a:ext uri="{FF2B5EF4-FFF2-40B4-BE49-F238E27FC236}">
                      <a16:creationId xmlns:a16="http://schemas.microsoft.com/office/drawing/2014/main" id="{8935FAA6-C1AD-E142-89EC-8E06E598CA59}"/>
                    </a:ext>
                  </a:extLst>
                </p:cNvPr>
                <p:cNvPicPr/>
                <p:nvPr/>
              </p:nvPicPr>
              <p:blipFill>
                <a:blip r:embed="rId8"/>
                <a:stretch>
                  <a:fillRect/>
                </a:stretch>
              </p:blipFill>
              <p:spPr>
                <a:xfrm>
                  <a:off x="6537051" y="2404648"/>
                  <a:ext cx="3484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016C12ED-109B-6449-A31F-00F9B7395862}"/>
                    </a:ext>
                  </a:extLst>
                </p14:cNvPr>
                <p14:cNvContentPartPr/>
                <p14:nvPr/>
              </p14:nvContentPartPr>
              <p14:xfrm>
                <a:off x="6447051" y="2452168"/>
                <a:ext cx="247680" cy="117000"/>
              </p14:xfrm>
            </p:contentPart>
          </mc:Choice>
          <mc:Fallback xmlns="">
            <p:pic>
              <p:nvPicPr>
                <p:cNvPr id="14" name="Ink 13">
                  <a:extLst>
                    <a:ext uri="{FF2B5EF4-FFF2-40B4-BE49-F238E27FC236}">
                      <a16:creationId xmlns:a16="http://schemas.microsoft.com/office/drawing/2014/main" id="{016C12ED-109B-6449-A31F-00F9B7395862}"/>
                    </a:ext>
                  </a:extLst>
                </p:cNvPr>
                <p:cNvPicPr/>
                <p:nvPr/>
              </p:nvPicPr>
              <p:blipFill>
                <a:blip r:embed="rId10"/>
                <a:stretch>
                  <a:fillRect/>
                </a:stretch>
              </p:blipFill>
              <p:spPr>
                <a:xfrm>
                  <a:off x="6429051" y="2434528"/>
                  <a:ext cx="283320" cy="152640"/>
                </a:xfrm>
                <a:prstGeom prst="rect">
                  <a:avLst/>
                </a:prstGeom>
              </p:spPr>
            </p:pic>
          </mc:Fallback>
        </mc:AlternateContent>
      </p:grpSp>
      <p:grpSp>
        <p:nvGrpSpPr>
          <p:cNvPr id="19" name="Group 18">
            <a:extLst>
              <a:ext uri="{FF2B5EF4-FFF2-40B4-BE49-F238E27FC236}">
                <a16:creationId xmlns:a16="http://schemas.microsoft.com/office/drawing/2014/main" id="{9900894E-1FC8-BE42-BFD7-1B7E919DC95C}"/>
              </a:ext>
            </a:extLst>
          </p:cNvPr>
          <p:cNvGrpSpPr/>
          <p:nvPr/>
        </p:nvGrpSpPr>
        <p:grpSpPr>
          <a:xfrm>
            <a:off x="7009371" y="2648008"/>
            <a:ext cx="496440" cy="287640"/>
            <a:chOff x="7009371" y="2648008"/>
            <a:chExt cx="496440" cy="28764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5F048E2D-D869-9049-B684-E90DA29199D9}"/>
                    </a:ext>
                  </a:extLst>
                </p14:cNvPr>
                <p14:cNvContentPartPr/>
                <p14:nvPr/>
              </p14:nvContentPartPr>
              <p14:xfrm>
                <a:off x="7082091" y="2648008"/>
                <a:ext cx="47160" cy="213840"/>
              </p14:xfrm>
            </p:contentPart>
          </mc:Choice>
          <mc:Fallback xmlns="">
            <p:pic>
              <p:nvPicPr>
                <p:cNvPr id="16" name="Ink 15">
                  <a:extLst>
                    <a:ext uri="{FF2B5EF4-FFF2-40B4-BE49-F238E27FC236}">
                      <a16:creationId xmlns:a16="http://schemas.microsoft.com/office/drawing/2014/main" id="{5F048E2D-D869-9049-B684-E90DA29199D9}"/>
                    </a:ext>
                  </a:extLst>
                </p:cNvPr>
                <p:cNvPicPr/>
                <p:nvPr/>
              </p:nvPicPr>
              <p:blipFill>
                <a:blip r:embed="rId12"/>
                <a:stretch>
                  <a:fillRect/>
                </a:stretch>
              </p:blipFill>
              <p:spPr>
                <a:xfrm>
                  <a:off x="7064091" y="2630368"/>
                  <a:ext cx="82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F24C6EBE-46D1-5440-9629-B16D4855D97C}"/>
                    </a:ext>
                  </a:extLst>
                </p14:cNvPr>
                <p14:cNvContentPartPr/>
                <p14:nvPr/>
              </p14:nvContentPartPr>
              <p14:xfrm>
                <a:off x="7009371" y="2648008"/>
                <a:ext cx="171360" cy="154080"/>
              </p14:xfrm>
            </p:contentPart>
          </mc:Choice>
          <mc:Fallback xmlns="">
            <p:pic>
              <p:nvPicPr>
                <p:cNvPr id="17" name="Ink 16">
                  <a:extLst>
                    <a:ext uri="{FF2B5EF4-FFF2-40B4-BE49-F238E27FC236}">
                      <a16:creationId xmlns:a16="http://schemas.microsoft.com/office/drawing/2014/main" id="{F24C6EBE-46D1-5440-9629-B16D4855D97C}"/>
                    </a:ext>
                  </a:extLst>
                </p:cNvPr>
                <p:cNvPicPr/>
                <p:nvPr/>
              </p:nvPicPr>
              <p:blipFill>
                <a:blip r:embed="rId14"/>
                <a:stretch>
                  <a:fillRect/>
                </a:stretch>
              </p:blipFill>
              <p:spPr>
                <a:xfrm>
                  <a:off x="6991731" y="2630368"/>
                  <a:ext cx="207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28CD72C1-0C6D-C94C-9685-8B1DD9D4FF5F}"/>
                    </a:ext>
                  </a:extLst>
                </p14:cNvPr>
                <p14:cNvContentPartPr/>
                <p14:nvPr/>
              </p14:nvContentPartPr>
              <p14:xfrm>
                <a:off x="7274331" y="2786968"/>
                <a:ext cx="231480" cy="148680"/>
              </p14:xfrm>
            </p:contentPart>
          </mc:Choice>
          <mc:Fallback xmlns="">
            <p:pic>
              <p:nvPicPr>
                <p:cNvPr id="18" name="Ink 17">
                  <a:extLst>
                    <a:ext uri="{FF2B5EF4-FFF2-40B4-BE49-F238E27FC236}">
                      <a16:creationId xmlns:a16="http://schemas.microsoft.com/office/drawing/2014/main" id="{28CD72C1-0C6D-C94C-9685-8B1DD9D4FF5F}"/>
                    </a:ext>
                  </a:extLst>
                </p:cNvPr>
                <p:cNvPicPr/>
                <p:nvPr/>
              </p:nvPicPr>
              <p:blipFill>
                <a:blip r:embed="rId16"/>
                <a:stretch>
                  <a:fillRect/>
                </a:stretch>
              </p:blipFill>
              <p:spPr>
                <a:xfrm>
                  <a:off x="7256691" y="2769328"/>
                  <a:ext cx="267120" cy="184320"/>
                </a:xfrm>
                <a:prstGeom prst="rect">
                  <a:avLst/>
                </a:prstGeom>
              </p:spPr>
            </p:pic>
          </mc:Fallback>
        </mc:AlternateContent>
      </p:grpSp>
      <p:grpSp>
        <p:nvGrpSpPr>
          <p:cNvPr id="28" name="Group 27">
            <a:extLst>
              <a:ext uri="{FF2B5EF4-FFF2-40B4-BE49-F238E27FC236}">
                <a16:creationId xmlns:a16="http://schemas.microsoft.com/office/drawing/2014/main" id="{B7448FF2-AF12-7F45-85F1-3503CD7C3081}"/>
              </a:ext>
            </a:extLst>
          </p:cNvPr>
          <p:cNvGrpSpPr/>
          <p:nvPr/>
        </p:nvGrpSpPr>
        <p:grpSpPr>
          <a:xfrm>
            <a:off x="6141771" y="3679048"/>
            <a:ext cx="439200" cy="430560"/>
            <a:chOff x="6141771" y="3679048"/>
            <a:chExt cx="439200" cy="430560"/>
          </a:xfrm>
        </p:grpSpPr>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C4DC8DEC-CAFE-FC42-B3CB-E47ABF073E4F}"/>
                    </a:ext>
                  </a:extLst>
                </p14:cNvPr>
                <p14:cNvContentPartPr/>
                <p14:nvPr/>
              </p14:nvContentPartPr>
              <p14:xfrm>
                <a:off x="6205491" y="3679048"/>
                <a:ext cx="272880" cy="253440"/>
              </p14:xfrm>
            </p:contentPart>
          </mc:Choice>
          <mc:Fallback xmlns="">
            <p:pic>
              <p:nvPicPr>
                <p:cNvPr id="20" name="Ink 19">
                  <a:extLst>
                    <a:ext uri="{FF2B5EF4-FFF2-40B4-BE49-F238E27FC236}">
                      <a16:creationId xmlns:a16="http://schemas.microsoft.com/office/drawing/2014/main" id="{C4DC8DEC-CAFE-FC42-B3CB-E47ABF073E4F}"/>
                    </a:ext>
                  </a:extLst>
                </p:cNvPr>
                <p:cNvPicPr/>
                <p:nvPr/>
              </p:nvPicPr>
              <p:blipFill>
                <a:blip r:embed="rId18"/>
                <a:stretch>
                  <a:fillRect/>
                </a:stretch>
              </p:blipFill>
              <p:spPr>
                <a:xfrm>
                  <a:off x="6187851" y="3661408"/>
                  <a:ext cx="30852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89A9FF5D-D8CF-624D-85EA-4BC65A8BCF71}"/>
                    </a:ext>
                  </a:extLst>
                </p14:cNvPr>
                <p14:cNvContentPartPr/>
                <p14:nvPr/>
              </p14:nvContentPartPr>
              <p14:xfrm>
                <a:off x="6141771" y="3736648"/>
                <a:ext cx="181800" cy="120600"/>
              </p14:xfrm>
            </p:contentPart>
          </mc:Choice>
          <mc:Fallback xmlns="">
            <p:pic>
              <p:nvPicPr>
                <p:cNvPr id="21" name="Ink 20">
                  <a:extLst>
                    <a:ext uri="{FF2B5EF4-FFF2-40B4-BE49-F238E27FC236}">
                      <a16:creationId xmlns:a16="http://schemas.microsoft.com/office/drawing/2014/main" id="{89A9FF5D-D8CF-624D-85EA-4BC65A8BCF71}"/>
                    </a:ext>
                  </a:extLst>
                </p:cNvPr>
                <p:cNvPicPr/>
                <p:nvPr/>
              </p:nvPicPr>
              <p:blipFill>
                <a:blip r:embed="rId20"/>
                <a:stretch>
                  <a:fillRect/>
                </a:stretch>
              </p:blipFill>
              <p:spPr>
                <a:xfrm>
                  <a:off x="6124131" y="3719008"/>
                  <a:ext cx="217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EE8B742D-7BC8-1C44-B520-C2A6A5CD62C4}"/>
                    </a:ext>
                  </a:extLst>
                </p14:cNvPr>
                <p14:cNvContentPartPr/>
                <p14:nvPr/>
              </p14:nvContentPartPr>
              <p14:xfrm>
                <a:off x="6337971" y="3880288"/>
                <a:ext cx="360" cy="99720"/>
              </p14:xfrm>
            </p:contentPart>
          </mc:Choice>
          <mc:Fallback xmlns="">
            <p:pic>
              <p:nvPicPr>
                <p:cNvPr id="23" name="Ink 22">
                  <a:extLst>
                    <a:ext uri="{FF2B5EF4-FFF2-40B4-BE49-F238E27FC236}">
                      <a16:creationId xmlns:a16="http://schemas.microsoft.com/office/drawing/2014/main" id="{EE8B742D-7BC8-1C44-B520-C2A6A5CD62C4}"/>
                    </a:ext>
                  </a:extLst>
                </p:cNvPr>
                <p:cNvPicPr/>
                <p:nvPr/>
              </p:nvPicPr>
              <p:blipFill>
                <a:blip r:embed="rId22"/>
                <a:stretch>
                  <a:fillRect/>
                </a:stretch>
              </p:blipFill>
              <p:spPr>
                <a:xfrm>
                  <a:off x="6320331" y="3862648"/>
                  <a:ext cx="360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89470165-1204-D24A-AEA5-D3AC38F9CF16}"/>
                    </a:ext>
                  </a:extLst>
                </p14:cNvPr>
                <p14:cNvContentPartPr/>
                <p14:nvPr/>
              </p14:nvContentPartPr>
              <p14:xfrm>
                <a:off x="6402771" y="3859408"/>
                <a:ext cx="178200" cy="216360"/>
              </p14:xfrm>
            </p:contentPart>
          </mc:Choice>
          <mc:Fallback xmlns="">
            <p:pic>
              <p:nvPicPr>
                <p:cNvPr id="25" name="Ink 24">
                  <a:extLst>
                    <a:ext uri="{FF2B5EF4-FFF2-40B4-BE49-F238E27FC236}">
                      <a16:creationId xmlns:a16="http://schemas.microsoft.com/office/drawing/2014/main" id="{89470165-1204-D24A-AEA5-D3AC38F9CF16}"/>
                    </a:ext>
                  </a:extLst>
                </p:cNvPr>
                <p:cNvPicPr/>
                <p:nvPr/>
              </p:nvPicPr>
              <p:blipFill>
                <a:blip r:embed="rId24"/>
                <a:stretch>
                  <a:fillRect/>
                </a:stretch>
              </p:blipFill>
              <p:spPr>
                <a:xfrm>
                  <a:off x="6385131" y="3841408"/>
                  <a:ext cx="213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150962D7-C12E-2C4B-9387-2788A64AD731}"/>
                    </a:ext>
                  </a:extLst>
                </p14:cNvPr>
                <p14:cNvContentPartPr/>
                <p14:nvPr/>
              </p14:nvContentPartPr>
              <p14:xfrm>
                <a:off x="6265251" y="4084048"/>
                <a:ext cx="156240" cy="25560"/>
              </p14:xfrm>
            </p:contentPart>
          </mc:Choice>
          <mc:Fallback xmlns="">
            <p:pic>
              <p:nvPicPr>
                <p:cNvPr id="27" name="Ink 26">
                  <a:extLst>
                    <a:ext uri="{FF2B5EF4-FFF2-40B4-BE49-F238E27FC236}">
                      <a16:creationId xmlns:a16="http://schemas.microsoft.com/office/drawing/2014/main" id="{150962D7-C12E-2C4B-9387-2788A64AD731}"/>
                    </a:ext>
                  </a:extLst>
                </p:cNvPr>
                <p:cNvPicPr/>
                <p:nvPr/>
              </p:nvPicPr>
              <p:blipFill>
                <a:blip r:embed="rId26"/>
                <a:stretch>
                  <a:fillRect/>
                </a:stretch>
              </p:blipFill>
              <p:spPr>
                <a:xfrm>
                  <a:off x="6247251" y="4066408"/>
                  <a:ext cx="191880" cy="61200"/>
                </a:xfrm>
                <a:prstGeom prst="rect">
                  <a:avLst/>
                </a:prstGeom>
              </p:spPr>
            </p:pic>
          </mc:Fallback>
        </mc:AlternateContent>
      </p:grpSp>
      <p:sp>
        <p:nvSpPr>
          <p:cNvPr id="30" name="TextBox 29">
            <a:extLst>
              <a:ext uri="{FF2B5EF4-FFF2-40B4-BE49-F238E27FC236}">
                <a16:creationId xmlns:a16="http://schemas.microsoft.com/office/drawing/2014/main" id="{F0E1C62B-64FE-D549-8B3E-4181FE78181A}"/>
              </a:ext>
            </a:extLst>
          </p:cNvPr>
          <p:cNvSpPr txBox="1"/>
          <p:nvPr/>
        </p:nvSpPr>
        <p:spPr>
          <a:xfrm>
            <a:off x="13668" y="34387"/>
            <a:ext cx="11976846" cy="954107"/>
          </a:xfrm>
          <a:prstGeom prst="rect">
            <a:avLst/>
          </a:prstGeom>
          <a:noFill/>
        </p:spPr>
        <p:txBody>
          <a:bodyPr wrap="square" rtlCol="0">
            <a:spAutoFit/>
          </a:bodyPr>
          <a:lstStyle/>
          <a:p>
            <a:pPr algn="ctr"/>
            <a:r>
              <a:rPr lang="en-US" sz="2800" b="1" dirty="0"/>
              <a:t>Matching .</a:t>
            </a:r>
            <a:r>
              <a:rPr lang="en-US" sz="2800" b="1" dirty="0" err="1"/>
              <a:t>cst</a:t>
            </a:r>
            <a:r>
              <a:rPr lang="en-US" sz="2800" b="1" dirty="0"/>
              <a:t> file contains two additional torsions, set tolerance on these to 360 degrees (any value acceptable)</a:t>
            </a:r>
          </a:p>
        </p:txBody>
      </p:sp>
    </p:spTree>
    <p:extLst>
      <p:ext uri="{BB962C8B-B14F-4D97-AF65-F5344CB8AC3E}">
        <p14:creationId xmlns:p14="http://schemas.microsoft.com/office/powerpoint/2010/main" val="25387410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822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3586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0788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7349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7077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624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radar chart&#10;&#10;Description automatically generated">
            <a:extLst>
              <a:ext uri="{FF2B5EF4-FFF2-40B4-BE49-F238E27FC236}">
                <a16:creationId xmlns:a16="http://schemas.microsoft.com/office/drawing/2014/main" id="{D9E3870A-92CB-4344-9E15-7C4825293CA6}"/>
              </a:ext>
            </a:extLst>
          </p:cNvPr>
          <p:cNvPicPr>
            <a:picLocks noChangeAspect="1"/>
          </p:cNvPicPr>
          <p:nvPr/>
        </p:nvPicPr>
        <p:blipFill>
          <a:blip r:embed="rId2"/>
          <a:stretch>
            <a:fillRect/>
          </a:stretch>
        </p:blipFill>
        <p:spPr>
          <a:xfrm>
            <a:off x="615281" y="1302945"/>
            <a:ext cx="4678409" cy="4678409"/>
          </a:xfrm>
          <a:prstGeom prst="rect">
            <a:avLst/>
          </a:prstGeom>
        </p:spPr>
      </p:pic>
      <p:sp>
        <p:nvSpPr>
          <p:cNvPr id="10" name="TextBox 9">
            <a:extLst>
              <a:ext uri="{FF2B5EF4-FFF2-40B4-BE49-F238E27FC236}">
                <a16:creationId xmlns:a16="http://schemas.microsoft.com/office/drawing/2014/main" id="{959823D8-39A9-2145-BFA3-29F16FC31E4F}"/>
              </a:ext>
            </a:extLst>
          </p:cNvPr>
          <p:cNvSpPr txBox="1"/>
          <p:nvPr/>
        </p:nvSpPr>
        <p:spPr>
          <a:xfrm>
            <a:off x="372979" y="139640"/>
            <a:ext cx="11574379" cy="523220"/>
          </a:xfrm>
          <a:prstGeom prst="rect">
            <a:avLst/>
          </a:prstGeom>
          <a:noFill/>
        </p:spPr>
        <p:txBody>
          <a:bodyPr wrap="square">
            <a:spAutoFit/>
          </a:bodyPr>
          <a:lstStyle/>
          <a:p>
            <a:pPr algn="ctr"/>
            <a:r>
              <a:rPr lang="en-US" sz="2800" b="1" dirty="0"/>
              <a:t>Testing </a:t>
            </a:r>
            <a:r>
              <a:rPr lang="en-US" sz="2800" b="1" dirty="0" err="1"/>
              <a:t>Hbond</a:t>
            </a:r>
            <a:r>
              <a:rPr lang="en-US" sz="2800" b="1" dirty="0"/>
              <a:t> Motifs with Abscisic Acid</a:t>
            </a:r>
            <a:endParaRPr lang="en-US" sz="4000" b="1" dirty="0"/>
          </a:p>
        </p:txBody>
      </p:sp>
      <p:pic>
        <p:nvPicPr>
          <p:cNvPr id="11" name="Picture 10">
            <a:extLst>
              <a:ext uri="{FF2B5EF4-FFF2-40B4-BE49-F238E27FC236}">
                <a16:creationId xmlns:a16="http://schemas.microsoft.com/office/drawing/2014/main" id="{E2710B1D-F0DE-434B-9B02-26B75D4C6B83}"/>
              </a:ext>
            </a:extLst>
          </p:cNvPr>
          <p:cNvPicPr>
            <a:picLocks noChangeAspect="1"/>
          </p:cNvPicPr>
          <p:nvPr/>
        </p:nvPicPr>
        <p:blipFill>
          <a:blip r:embed="rId3"/>
          <a:stretch>
            <a:fillRect/>
          </a:stretch>
        </p:blipFill>
        <p:spPr>
          <a:xfrm>
            <a:off x="5798219" y="3429000"/>
            <a:ext cx="5778500" cy="3378200"/>
          </a:xfrm>
          <a:prstGeom prst="rect">
            <a:avLst/>
          </a:prstGeom>
        </p:spPr>
      </p:pic>
      <p:pic>
        <p:nvPicPr>
          <p:cNvPr id="12" name="Picture 11">
            <a:extLst>
              <a:ext uri="{FF2B5EF4-FFF2-40B4-BE49-F238E27FC236}">
                <a16:creationId xmlns:a16="http://schemas.microsoft.com/office/drawing/2014/main" id="{453B582D-BF20-CC48-9810-D6E3B9516EF5}"/>
              </a:ext>
            </a:extLst>
          </p:cNvPr>
          <p:cNvPicPr>
            <a:picLocks noChangeAspect="1"/>
          </p:cNvPicPr>
          <p:nvPr/>
        </p:nvPicPr>
        <p:blipFill>
          <a:blip r:embed="rId4"/>
          <a:stretch>
            <a:fillRect/>
          </a:stretch>
        </p:blipFill>
        <p:spPr>
          <a:xfrm>
            <a:off x="6160168" y="875758"/>
            <a:ext cx="4503820" cy="2766391"/>
          </a:xfrm>
          <a:prstGeom prst="rect">
            <a:avLst/>
          </a:prstGeom>
        </p:spPr>
      </p:pic>
    </p:spTree>
    <p:extLst>
      <p:ext uri="{BB962C8B-B14F-4D97-AF65-F5344CB8AC3E}">
        <p14:creationId xmlns:p14="http://schemas.microsoft.com/office/powerpoint/2010/main" val="3387737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110513-58CB-A84C-B495-C004614F165E}"/>
              </a:ext>
            </a:extLst>
          </p:cNvPr>
          <p:cNvSpPr txBox="1"/>
          <p:nvPr/>
        </p:nvSpPr>
        <p:spPr>
          <a:xfrm>
            <a:off x="372979" y="139640"/>
            <a:ext cx="11574379" cy="523220"/>
          </a:xfrm>
          <a:prstGeom prst="rect">
            <a:avLst/>
          </a:prstGeom>
          <a:noFill/>
        </p:spPr>
        <p:txBody>
          <a:bodyPr wrap="square">
            <a:spAutoFit/>
          </a:bodyPr>
          <a:lstStyle/>
          <a:p>
            <a:pPr algn="ctr"/>
            <a:r>
              <a:rPr lang="en-US" sz="2800" b="1" dirty="0"/>
              <a:t>Testing </a:t>
            </a:r>
            <a:r>
              <a:rPr lang="en-US" sz="2800" b="1" dirty="0" err="1"/>
              <a:t>Hbond</a:t>
            </a:r>
            <a:r>
              <a:rPr lang="en-US" sz="2800" b="1" dirty="0"/>
              <a:t> Motifs with Abscisic Acid: Filtered Designs</a:t>
            </a:r>
            <a:endParaRPr lang="en-US" sz="4000" b="1" dirty="0"/>
          </a:p>
        </p:txBody>
      </p:sp>
      <p:sp>
        <p:nvSpPr>
          <p:cNvPr id="3" name="TextBox 2">
            <a:extLst>
              <a:ext uri="{FF2B5EF4-FFF2-40B4-BE49-F238E27FC236}">
                <a16:creationId xmlns:a16="http://schemas.microsoft.com/office/drawing/2014/main" id="{DF24E95E-C8E1-DF41-B2BA-6C440440EE2E}"/>
              </a:ext>
            </a:extLst>
          </p:cNvPr>
          <p:cNvSpPr txBox="1"/>
          <p:nvPr/>
        </p:nvSpPr>
        <p:spPr>
          <a:xfrm>
            <a:off x="592899" y="1120676"/>
            <a:ext cx="5196734"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78k matches!</a:t>
            </a:r>
          </a:p>
          <a:p>
            <a:pPr marL="285750" indent="-285750">
              <a:buFont typeface="Arial" panose="020B0604020202020204" pitchFamily="34" charset="0"/>
              <a:buChar char="•"/>
            </a:pPr>
            <a:r>
              <a:rPr lang="en-US" sz="2400" dirty="0"/>
              <a:t>51 designs that meet stringent quality criteria:</a:t>
            </a:r>
          </a:p>
          <a:p>
            <a:pPr lvl="1"/>
            <a:r>
              <a:rPr lang="en-US" sz="2400" dirty="0" err="1"/>
              <a:t>Oversat</a:t>
            </a:r>
            <a:r>
              <a:rPr lang="en-US" sz="2400" dirty="0"/>
              <a:t>&lt;=1</a:t>
            </a:r>
          </a:p>
          <a:p>
            <a:pPr lvl="1"/>
            <a:r>
              <a:rPr lang="en-US" sz="2400" dirty="0" err="1"/>
              <a:t>Hbtolig</a:t>
            </a:r>
            <a:r>
              <a:rPr lang="en-US" sz="2400" dirty="0"/>
              <a:t>&gt;=3</a:t>
            </a:r>
          </a:p>
          <a:p>
            <a:pPr lvl="1"/>
            <a:r>
              <a:rPr lang="en-US" sz="2400" dirty="0"/>
              <a:t>Boltz&lt;=-0.3</a:t>
            </a:r>
          </a:p>
          <a:p>
            <a:pPr lvl="1"/>
            <a:r>
              <a:rPr lang="en-US" sz="2400" dirty="0"/>
              <a:t>shape complementarity&gt;=0.6 </a:t>
            </a:r>
          </a:p>
          <a:p>
            <a:pPr lvl="1"/>
            <a:r>
              <a:rPr lang="en-US" sz="2400" dirty="0" err="1"/>
              <a:t>Dsasa</a:t>
            </a:r>
            <a:r>
              <a:rPr lang="en-US" sz="2400" dirty="0"/>
              <a:t>&gt;=0.08</a:t>
            </a:r>
          </a:p>
        </p:txBody>
      </p:sp>
      <p:pic>
        <p:nvPicPr>
          <p:cNvPr id="6" name="Picture 5">
            <a:extLst>
              <a:ext uri="{FF2B5EF4-FFF2-40B4-BE49-F238E27FC236}">
                <a16:creationId xmlns:a16="http://schemas.microsoft.com/office/drawing/2014/main" id="{C32DBCDF-171E-5D49-8310-129D228D9412}"/>
              </a:ext>
            </a:extLst>
          </p:cNvPr>
          <p:cNvPicPr>
            <a:picLocks noChangeAspect="1"/>
          </p:cNvPicPr>
          <p:nvPr/>
        </p:nvPicPr>
        <p:blipFill>
          <a:blip r:embed="rId2"/>
          <a:stretch>
            <a:fillRect/>
          </a:stretch>
        </p:blipFill>
        <p:spPr>
          <a:xfrm>
            <a:off x="6402368" y="943479"/>
            <a:ext cx="4550991" cy="5258923"/>
          </a:xfrm>
          <a:prstGeom prst="rect">
            <a:avLst/>
          </a:prstGeom>
        </p:spPr>
      </p:pic>
      <p:sp>
        <p:nvSpPr>
          <p:cNvPr id="8" name="TextBox 7">
            <a:extLst>
              <a:ext uri="{FF2B5EF4-FFF2-40B4-BE49-F238E27FC236}">
                <a16:creationId xmlns:a16="http://schemas.microsoft.com/office/drawing/2014/main" id="{C62D92AB-3613-114F-A93D-EE74C796CBAF}"/>
              </a:ext>
            </a:extLst>
          </p:cNvPr>
          <p:cNvSpPr txBox="1"/>
          <p:nvPr/>
        </p:nvSpPr>
        <p:spPr>
          <a:xfrm>
            <a:off x="140169" y="4190035"/>
            <a:ext cx="5649464"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t>Now binding sites look TOO polar</a:t>
            </a:r>
          </a:p>
        </p:txBody>
      </p:sp>
    </p:spTree>
    <p:extLst>
      <p:ext uri="{BB962C8B-B14F-4D97-AF65-F5344CB8AC3E}">
        <p14:creationId xmlns:p14="http://schemas.microsoft.com/office/powerpoint/2010/main" val="736616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6D2BC-58C9-5E4A-A211-369AB4C60A04}"/>
              </a:ext>
            </a:extLst>
          </p:cNvPr>
          <p:cNvSpPr txBox="1"/>
          <p:nvPr/>
        </p:nvSpPr>
        <p:spPr>
          <a:xfrm>
            <a:off x="4876820" y="80010"/>
            <a:ext cx="2438360" cy="461665"/>
          </a:xfrm>
          <a:prstGeom prst="rect">
            <a:avLst/>
          </a:prstGeom>
          <a:noFill/>
        </p:spPr>
        <p:txBody>
          <a:bodyPr wrap="none" rtlCol="0">
            <a:spAutoFit/>
          </a:bodyPr>
          <a:lstStyle/>
          <a:p>
            <a:pPr algn="ctr"/>
            <a:r>
              <a:rPr lang="en-US" sz="2400" b="1" dirty="0"/>
              <a:t>Hybrid Approach </a:t>
            </a:r>
          </a:p>
        </p:txBody>
      </p:sp>
      <p:sp>
        <p:nvSpPr>
          <p:cNvPr id="2" name="TextBox 1">
            <a:extLst>
              <a:ext uri="{FF2B5EF4-FFF2-40B4-BE49-F238E27FC236}">
                <a16:creationId xmlns:a16="http://schemas.microsoft.com/office/drawing/2014/main" id="{BC766802-7D11-6247-B0F7-6617483FFED9}"/>
              </a:ext>
            </a:extLst>
          </p:cNvPr>
          <p:cNvSpPr txBox="1"/>
          <p:nvPr/>
        </p:nvSpPr>
        <p:spPr>
          <a:xfrm>
            <a:off x="937260" y="1016377"/>
            <a:ext cx="3405035" cy="461665"/>
          </a:xfrm>
          <a:prstGeom prst="rect">
            <a:avLst/>
          </a:prstGeom>
          <a:noFill/>
        </p:spPr>
        <p:txBody>
          <a:bodyPr wrap="none" rtlCol="0">
            <a:spAutoFit/>
          </a:bodyPr>
          <a:lstStyle/>
          <a:p>
            <a:r>
              <a:rPr lang="en-US" sz="2400" dirty="0"/>
              <a:t>Continue testing with A8S</a:t>
            </a:r>
          </a:p>
        </p:txBody>
      </p:sp>
      <p:pic>
        <p:nvPicPr>
          <p:cNvPr id="5" name="Picture 4" descr="Chart, radar chart&#10;&#10;Description automatically generated">
            <a:extLst>
              <a:ext uri="{FF2B5EF4-FFF2-40B4-BE49-F238E27FC236}">
                <a16:creationId xmlns:a16="http://schemas.microsoft.com/office/drawing/2014/main" id="{A25C35E9-4B9D-7A44-9309-117C2CAECB40}"/>
              </a:ext>
            </a:extLst>
          </p:cNvPr>
          <p:cNvPicPr>
            <a:picLocks noChangeAspect="1"/>
          </p:cNvPicPr>
          <p:nvPr/>
        </p:nvPicPr>
        <p:blipFill>
          <a:blip r:embed="rId2"/>
          <a:stretch>
            <a:fillRect/>
          </a:stretch>
        </p:blipFill>
        <p:spPr>
          <a:xfrm>
            <a:off x="198411" y="1478042"/>
            <a:ext cx="4678409" cy="4678409"/>
          </a:xfrm>
          <a:prstGeom prst="rect">
            <a:avLst/>
          </a:prstGeom>
        </p:spPr>
      </p:pic>
      <p:sp>
        <p:nvSpPr>
          <p:cNvPr id="3" name="TextBox 2">
            <a:extLst>
              <a:ext uri="{FF2B5EF4-FFF2-40B4-BE49-F238E27FC236}">
                <a16:creationId xmlns:a16="http://schemas.microsoft.com/office/drawing/2014/main" id="{9EA15691-94E9-E54B-BBA0-AF7F524F6AAD}"/>
              </a:ext>
            </a:extLst>
          </p:cNvPr>
          <p:cNvSpPr txBox="1"/>
          <p:nvPr/>
        </p:nvSpPr>
        <p:spPr>
          <a:xfrm>
            <a:off x="5411794" y="1247209"/>
            <a:ext cx="6581795" cy="5847755"/>
          </a:xfrm>
          <a:prstGeom prst="rect">
            <a:avLst/>
          </a:prstGeom>
          <a:noFill/>
        </p:spPr>
        <p:txBody>
          <a:bodyPr wrap="square" rtlCol="0">
            <a:spAutoFit/>
          </a:bodyPr>
          <a:lstStyle/>
          <a:p>
            <a:pPr marL="285750" indent="-285750">
              <a:buFont typeface="Arial" panose="020B0604020202020204" pitchFamily="34" charset="0"/>
              <a:buChar char="•"/>
            </a:pPr>
            <a:r>
              <a:rPr lang="en-US" dirty="0"/>
              <a:t>Enumerate 3 residue polar motifs as previously described, but </a:t>
            </a:r>
          </a:p>
          <a:p>
            <a:pPr marL="285750" indent="-285750">
              <a:buFont typeface="Arial" panose="020B0604020202020204" pitchFamily="34" charset="0"/>
              <a:buChar char="•"/>
            </a:pPr>
            <a:r>
              <a:rPr lang="en-US" dirty="0"/>
              <a:t>To each, add 1 of the top 10 most populated nonpolar contacts</a:t>
            </a:r>
          </a:p>
          <a:p>
            <a:r>
              <a:rPr lang="en-US" dirty="0"/>
              <a:t>	</a:t>
            </a:r>
            <a:r>
              <a:rPr lang="en-US" sz="2000" dirty="0"/>
              <a:t>	</a:t>
            </a:r>
            <a:r>
              <a:rPr lang="en-US" sz="2000" b="1" dirty="0">
                <a:sym typeface="Wingdings" pitchFamily="2" charset="2"/>
              </a:rPr>
              <a:t>864 4-residue hybrid motifs</a:t>
            </a:r>
          </a:p>
          <a:p>
            <a:endParaRPr lang="en-US" sz="2000" b="1" dirty="0">
              <a:sym typeface="Wingdings" pitchFamily="2" charset="2"/>
            </a:endParaRPr>
          </a:p>
          <a:p>
            <a:pPr marL="342900" indent="-342900">
              <a:buFont typeface="Arial" panose="020B0604020202020204" pitchFamily="34" charset="0"/>
              <a:buChar char="•"/>
            </a:pPr>
            <a:r>
              <a:rPr lang="en-US" sz="2000" dirty="0">
                <a:sym typeface="Wingdings" pitchFamily="2" charset="2"/>
              </a:rPr>
              <a:t>matched with 1,102 filtered LUCS scaffolds</a:t>
            </a:r>
          </a:p>
          <a:p>
            <a:pPr algn="ctr"/>
            <a:r>
              <a:rPr lang="en-US" sz="2000" b="1" dirty="0">
                <a:sym typeface="Wingdings" pitchFamily="2" charset="2"/>
              </a:rPr>
              <a:t>23,815 matches</a:t>
            </a:r>
          </a:p>
          <a:p>
            <a:endParaRPr lang="en-US" sz="2000" b="1" dirty="0">
              <a:sym typeface="Wingdings" pitchFamily="2" charset="2"/>
            </a:endParaRPr>
          </a:p>
          <a:p>
            <a:pPr marL="342900" indent="-342900">
              <a:buFont typeface="Arial" panose="020B0604020202020204" pitchFamily="34" charset="0"/>
              <a:buChar char="•"/>
            </a:pPr>
            <a:r>
              <a:rPr lang="en-US" sz="2000" dirty="0">
                <a:sym typeface="Wingdings" pitchFamily="2" charset="2"/>
              </a:rPr>
              <a:t>10 designs each match, filter to those with 0 unsatisfied </a:t>
            </a:r>
            <a:r>
              <a:rPr lang="en-US" sz="2000" dirty="0" err="1">
                <a:sym typeface="Wingdings" pitchFamily="2" charset="2"/>
              </a:rPr>
              <a:t>hbonds</a:t>
            </a:r>
            <a:r>
              <a:rPr lang="en-US" sz="2000" dirty="0">
                <a:sym typeface="Wingdings" pitchFamily="2" charset="2"/>
              </a:rPr>
              <a:t>, no oversaturated </a:t>
            </a:r>
            <a:r>
              <a:rPr lang="en-US" sz="2000" dirty="0" err="1">
                <a:sym typeface="Wingdings" pitchFamily="2" charset="2"/>
              </a:rPr>
              <a:t>hbond</a:t>
            </a:r>
            <a:r>
              <a:rPr lang="en-US" sz="2000" dirty="0">
                <a:sym typeface="Wingdings" pitchFamily="2" charset="2"/>
              </a:rPr>
              <a:t> acceptors, shape complementarity&gt;0.8, ligand hydrophobic SASA &lt; 50 Å</a:t>
            </a:r>
            <a:r>
              <a:rPr lang="en-US" sz="2000" baseline="30000" dirty="0">
                <a:sym typeface="Wingdings" pitchFamily="2" charset="2"/>
              </a:rPr>
              <a:t>2</a:t>
            </a:r>
            <a:endParaRPr lang="en-US" sz="2000" dirty="0">
              <a:sym typeface="Wingdings" pitchFamily="2" charset="2"/>
            </a:endParaRPr>
          </a:p>
          <a:p>
            <a:pPr algn="ctr"/>
            <a:r>
              <a:rPr lang="en-US" sz="2000" b="1" dirty="0">
                <a:sym typeface="Wingdings" pitchFamily="2" charset="2"/>
              </a:rPr>
              <a:t>22 round 1 designs passing filters </a:t>
            </a:r>
          </a:p>
          <a:p>
            <a:pPr algn="ctr"/>
            <a:endParaRPr lang="en-US" sz="2000" dirty="0">
              <a:sym typeface="Wingdings" pitchFamily="2" charset="2"/>
            </a:endParaRPr>
          </a:p>
          <a:p>
            <a:pPr marL="342900" indent="-342900">
              <a:buFont typeface="Arial" panose="020B0604020202020204" pitchFamily="34" charset="0"/>
              <a:buChar char="•"/>
            </a:pPr>
            <a:r>
              <a:rPr lang="en-US" sz="2000" dirty="0">
                <a:sym typeface="Wingdings" pitchFamily="2" charset="2"/>
              </a:rPr>
              <a:t>100 round 2 designs on each of these 22, quality metrics evaluated, </a:t>
            </a:r>
            <a:r>
              <a:rPr lang="en-US" sz="2000" b="1" dirty="0">
                <a:sym typeface="Wingdings" pitchFamily="2" charset="2"/>
              </a:rPr>
              <a:t>18 designs passing 9 very strict quality criteria describing both hydrogen bond satisfaction and binding site packing</a:t>
            </a:r>
          </a:p>
          <a:p>
            <a:endParaRPr lang="en-US" sz="2000" dirty="0">
              <a:sym typeface="Wingdings" pitchFamily="2" charset="2"/>
            </a:endParaRPr>
          </a:p>
          <a:p>
            <a:pPr marL="342900" indent="-342900">
              <a:buFont typeface="Arial" panose="020B0604020202020204" pitchFamily="34" charset="0"/>
              <a:buChar char="•"/>
            </a:pPr>
            <a:endParaRPr lang="en-US" sz="2000" dirty="0">
              <a:sym typeface="Wingdings" pitchFamily="2" charset="2"/>
            </a:endParaRPr>
          </a:p>
          <a:p>
            <a:endParaRPr lang="en-US" b="1" dirty="0"/>
          </a:p>
        </p:txBody>
      </p:sp>
    </p:spTree>
    <p:extLst>
      <p:ext uri="{BB962C8B-B14F-4D97-AF65-F5344CB8AC3E}">
        <p14:creationId xmlns:p14="http://schemas.microsoft.com/office/powerpoint/2010/main" val="2355114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32F4A4-725F-6846-9B8B-987926E37061}"/>
              </a:ext>
            </a:extLst>
          </p:cNvPr>
          <p:cNvPicPr>
            <a:picLocks noChangeAspect="1"/>
          </p:cNvPicPr>
          <p:nvPr/>
        </p:nvPicPr>
        <p:blipFill>
          <a:blip r:embed="rId2"/>
          <a:stretch>
            <a:fillRect/>
          </a:stretch>
        </p:blipFill>
        <p:spPr>
          <a:xfrm>
            <a:off x="241300" y="1639405"/>
            <a:ext cx="5854700" cy="4394200"/>
          </a:xfrm>
          <a:prstGeom prst="rect">
            <a:avLst/>
          </a:prstGeom>
        </p:spPr>
      </p:pic>
      <p:pic>
        <p:nvPicPr>
          <p:cNvPr id="2" name="Picture 1">
            <a:extLst>
              <a:ext uri="{FF2B5EF4-FFF2-40B4-BE49-F238E27FC236}">
                <a16:creationId xmlns:a16="http://schemas.microsoft.com/office/drawing/2014/main" id="{56BF1D06-CCFE-0942-BF63-4106B006078D}"/>
              </a:ext>
            </a:extLst>
          </p:cNvPr>
          <p:cNvPicPr>
            <a:picLocks noChangeAspect="1"/>
          </p:cNvPicPr>
          <p:nvPr/>
        </p:nvPicPr>
        <p:blipFill>
          <a:blip r:embed="rId3"/>
          <a:stretch>
            <a:fillRect/>
          </a:stretch>
        </p:blipFill>
        <p:spPr>
          <a:xfrm>
            <a:off x="6081366" y="1639405"/>
            <a:ext cx="5854700" cy="4394200"/>
          </a:xfrm>
          <a:prstGeom prst="rect">
            <a:avLst/>
          </a:prstGeom>
        </p:spPr>
      </p:pic>
      <p:sp>
        <p:nvSpPr>
          <p:cNvPr id="5" name="TextBox 4">
            <a:extLst>
              <a:ext uri="{FF2B5EF4-FFF2-40B4-BE49-F238E27FC236}">
                <a16:creationId xmlns:a16="http://schemas.microsoft.com/office/drawing/2014/main" id="{40ED1203-BFE9-8E47-A513-9A9DC3CC1F2F}"/>
              </a:ext>
            </a:extLst>
          </p:cNvPr>
          <p:cNvSpPr txBox="1"/>
          <p:nvPr/>
        </p:nvSpPr>
        <p:spPr>
          <a:xfrm>
            <a:off x="813254" y="96103"/>
            <a:ext cx="10565492" cy="1569660"/>
          </a:xfrm>
          <a:prstGeom prst="rect">
            <a:avLst/>
          </a:prstGeom>
          <a:noFill/>
        </p:spPr>
        <p:txBody>
          <a:bodyPr wrap="square" rtlCol="0">
            <a:spAutoFit/>
          </a:bodyPr>
          <a:lstStyle/>
          <a:p>
            <a:pPr algn="ctr"/>
            <a:r>
              <a:rPr lang="en-US" sz="2400" b="1" dirty="0"/>
              <a:t>Hybrid Approach – comparison of design quality with 4 monomeric a8s binder crystal structures </a:t>
            </a:r>
          </a:p>
          <a:p>
            <a:pPr algn="ctr"/>
            <a:endParaRPr lang="en-US" sz="2400" b="1" dirty="0"/>
          </a:p>
          <a:p>
            <a:pPr algn="ctr"/>
            <a:r>
              <a:rPr lang="en-US" sz="2400" b="1" u="sng" dirty="0"/>
              <a:t>Ligand hydrophobic SASA</a:t>
            </a:r>
          </a:p>
        </p:txBody>
      </p:sp>
      <p:sp>
        <p:nvSpPr>
          <p:cNvPr id="8" name="TextBox 7">
            <a:extLst>
              <a:ext uri="{FF2B5EF4-FFF2-40B4-BE49-F238E27FC236}">
                <a16:creationId xmlns:a16="http://schemas.microsoft.com/office/drawing/2014/main" id="{5E86F3B9-7609-114F-9BA4-DEEB4E111547}"/>
              </a:ext>
            </a:extLst>
          </p:cNvPr>
          <p:cNvSpPr txBox="1"/>
          <p:nvPr/>
        </p:nvSpPr>
        <p:spPr>
          <a:xfrm>
            <a:off x="2476217" y="1434930"/>
            <a:ext cx="1167307" cy="461665"/>
          </a:xfrm>
          <a:prstGeom prst="rect">
            <a:avLst/>
          </a:prstGeom>
          <a:noFill/>
        </p:spPr>
        <p:txBody>
          <a:bodyPr wrap="none" rtlCol="0">
            <a:spAutoFit/>
          </a:bodyPr>
          <a:lstStyle/>
          <a:p>
            <a:r>
              <a:rPr lang="en-US" sz="2400" b="1" dirty="0"/>
              <a:t>Designs</a:t>
            </a:r>
          </a:p>
        </p:txBody>
      </p:sp>
      <p:sp>
        <p:nvSpPr>
          <p:cNvPr id="9" name="TextBox 8">
            <a:extLst>
              <a:ext uri="{FF2B5EF4-FFF2-40B4-BE49-F238E27FC236}">
                <a16:creationId xmlns:a16="http://schemas.microsoft.com/office/drawing/2014/main" id="{D2582087-BE10-214E-BDA5-D663226F9DCE}"/>
              </a:ext>
            </a:extLst>
          </p:cNvPr>
          <p:cNvSpPr txBox="1"/>
          <p:nvPr/>
        </p:nvSpPr>
        <p:spPr>
          <a:xfrm>
            <a:off x="8237946" y="1434931"/>
            <a:ext cx="1138453" cy="461665"/>
          </a:xfrm>
          <a:prstGeom prst="rect">
            <a:avLst/>
          </a:prstGeom>
          <a:noFill/>
        </p:spPr>
        <p:txBody>
          <a:bodyPr wrap="none" rtlCol="0">
            <a:spAutoFit/>
          </a:bodyPr>
          <a:lstStyle/>
          <a:p>
            <a:r>
              <a:rPr lang="en-US" sz="2400" b="1" dirty="0"/>
              <a:t>Natural</a:t>
            </a:r>
          </a:p>
        </p:txBody>
      </p:sp>
    </p:spTree>
    <p:extLst>
      <p:ext uri="{BB962C8B-B14F-4D97-AF65-F5344CB8AC3E}">
        <p14:creationId xmlns:p14="http://schemas.microsoft.com/office/powerpoint/2010/main" val="51440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6D2BC-58C9-5E4A-A211-369AB4C60A04}"/>
              </a:ext>
            </a:extLst>
          </p:cNvPr>
          <p:cNvSpPr txBox="1"/>
          <p:nvPr/>
        </p:nvSpPr>
        <p:spPr>
          <a:xfrm>
            <a:off x="3738919" y="80010"/>
            <a:ext cx="4714176" cy="461665"/>
          </a:xfrm>
          <a:prstGeom prst="rect">
            <a:avLst/>
          </a:prstGeom>
          <a:noFill/>
        </p:spPr>
        <p:txBody>
          <a:bodyPr wrap="none" rtlCol="0">
            <a:spAutoFit/>
          </a:bodyPr>
          <a:lstStyle/>
          <a:p>
            <a:pPr algn="ctr"/>
            <a:r>
              <a:rPr lang="en-US" sz="2400" b="1" dirty="0"/>
              <a:t>Hybrid Approach – Design Example </a:t>
            </a:r>
          </a:p>
        </p:txBody>
      </p:sp>
      <p:pic>
        <p:nvPicPr>
          <p:cNvPr id="6" name="desexspin" descr="desexspin">
            <a:hlinkClick r:id="" action="ppaction://media"/>
            <a:extLst>
              <a:ext uri="{FF2B5EF4-FFF2-40B4-BE49-F238E27FC236}">
                <a16:creationId xmlns:a16="http://schemas.microsoft.com/office/drawing/2014/main" id="{86ACE028-3143-FA4D-B869-7F2C7AE9A0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70058"/>
            <a:ext cx="6877120" cy="6087942"/>
          </a:xfrm>
          <a:prstGeom prst="rect">
            <a:avLst/>
          </a:prstGeom>
        </p:spPr>
      </p:pic>
      <p:pic>
        <p:nvPicPr>
          <p:cNvPr id="7" name="Picture 6">
            <a:extLst>
              <a:ext uri="{FF2B5EF4-FFF2-40B4-BE49-F238E27FC236}">
                <a16:creationId xmlns:a16="http://schemas.microsoft.com/office/drawing/2014/main" id="{BFB9CC35-DD62-B84B-A6ED-345682E61BBA}"/>
              </a:ext>
            </a:extLst>
          </p:cNvPr>
          <p:cNvPicPr>
            <a:picLocks noChangeAspect="1"/>
          </p:cNvPicPr>
          <p:nvPr/>
        </p:nvPicPr>
        <p:blipFill>
          <a:blip r:embed="rId5"/>
          <a:stretch>
            <a:fillRect/>
          </a:stretch>
        </p:blipFill>
        <p:spPr>
          <a:xfrm>
            <a:off x="6096000" y="541675"/>
            <a:ext cx="5727700" cy="5918200"/>
          </a:xfrm>
          <a:prstGeom prst="rect">
            <a:avLst/>
          </a:prstGeom>
        </p:spPr>
      </p:pic>
    </p:spTree>
    <p:extLst>
      <p:ext uri="{BB962C8B-B14F-4D97-AF65-F5344CB8AC3E}">
        <p14:creationId xmlns:p14="http://schemas.microsoft.com/office/powerpoint/2010/main" val="382821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05A4D2-465B-C64B-A2D9-46629C16D80F}"/>
              </a:ext>
            </a:extLst>
          </p:cNvPr>
          <p:cNvPicPr>
            <a:picLocks noChangeAspect="1"/>
          </p:cNvPicPr>
          <p:nvPr/>
        </p:nvPicPr>
        <p:blipFill>
          <a:blip r:embed="rId2"/>
          <a:stretch>
            <a:fillRect/>
          </a:stretch>
        </p:blipFill>
        <p:spPr>
          <a:xfrm>
            <a:off x="6681749" y="1228090"/>
            <a:ext cx="5130800" cy="5549900"/>
          </a:xfrm>
          <a:prstGeom prst="rect">
            <a:avLst/>
          </a:prstGeom>
        </p:spPr>
      </p:pic>
      <p:sp>
        <p:nvSpPr>
          <p:cNvPr id="5" name="TextBox 4">
            <a:extLst>
              <a:ext uri="{FF2B5EF4-FFF2-40B4-BE49-F238E27FC236}">
                <a16:creationId xmlns:a16="http://schemas.microsoft.com/office/drawing/2014/main" id="{FA4FB83E-DA2F-374D-9FE9-8841187AD274}"/>
              </a:ext>
            </a:extLst>
          </p:cNvPr>
          <p:cNvSpPr txBox="1"/>
          <p:nvPr/>
        </p:nvSpPr>
        <p:spPr>
          <a:xfrm>
            <a:off x="7427812" y="947968"/>
            <a:ext cx="3482556" cy="369332"/>
          </a:xfrm>
          <a:prstGeom prst="rect">
            <a:avLst/>
          </a:prstGeom>
          <a:noFill/>
        </p:spPr>
        <p:txBody>
          <a:bodyPr wrap="none" rtlCol="0">
            <a:spAutoFit/>
          </a:bodyPr>
          <a:lstStyle/>
          <a:p>
            <a:r>
              <a:rPr lang="en-US" b="1" dirty="0"/>
              <a:t>5WBN – Rossman fold binding 9ZV</a:t>
            </a:r>
          </a:p>
        </p:txBody>
      </p:sp>
      <p:pic>
        <p:nvPicPr>
          <p:cNvPr id="6" name="Picture 5">
            <a:extLst>
              <a:ext uri="{FF2B5EF4-FFF2-40B4-BE49-F238E27FC236}">
                <a16:creationId xmlns:a16="http://schemas.microsoft.com/office/drawing/2014/main" id="{105B6E2F-9D68-6643-981F-56CAC02F3BBE}"/>
              </a:ext>
            </a:extLst>
          </p:cNvPr>
          <p:cNvPicPr>
            <a:picLocks noChangeAspect="1"/>
          </p:cNvPicPr>
          <p:nvPr/>
        </p:nvPicPr>
        <p:blipFill>
          <a:blip r:embed="rId3"/>
          <a:stretch>
            <a:fillRect/>
          </a:stretch>
        </p:blipFill>
        <p:spPr>
          <a:xfrm>
            <a:off x="379451" y="1037590"/>
            <a:ext cx="5257800" cy="5740400"/>
          </a:xfrm>
          <a:prstGeom prst="rect">
            <a:avLst/>
          </a:prstGeom>
        </p:spPr>
      </p:pic>
      <p:sp>
        <p:nvSpPr>
          <p:cNvPr id="8" name="TextBox 7">
            <a:extLst>
              <a:ext uri="{FF2B5EF4-FFF2-40B4-BE49-F238E27FC236}">
                <a16:creationId xmlns:a16="http://schemas.microsoft.com/office/drawing/2014/main" id="{F7C55D3B-BB5B-DF4A-B6CC-4F51C591BDCC}"/>
              </a:ext>
            </a:extLst>
          </p:cNvPr>
          <p:cNvSpPr txBox="1"/>
          <p:nvPr/>
        </p:nvSpPr>
        <p:spPr>
          <a:xfrm>
            <a:off x="1281632" y="668258"/>
            <a:ext cx="3506729" cy="369332"/>
          </a:xfrm>
          <a:prstGeom prst="rect">
            <a:avLst/>
          </a:prstGeom>
          <a:noFill/>
        </p:spPr>
        <p:txBody>
          <a:bodyPr wrap="none" rtlCol="0">
            <a:spAutoFit/>
          </a:bodyPr>
          <a:lstStyle/>
          <a:p>
            <a:r>
              <a:rPr lang="en-US" b="1" dirty="0"/>
              <a:t>2XOD – Rossman fold binding FMN</a:t>
            </a:r>
          </a:p>
        </p:txBody>
      </p:sp>
      <p:sp>
        <p:nvSpPr>
          <p:cNvPr id="9" name="TextBox 8">
            <a:extLst>
              <a:ext uri="{FF2B5EF4-FFF2-40B4-BE49-F238E27FC236}">
                <a16:creationId xmlns:a16="http://schemas.microsoft.com/office/drawing/2014/main" id="{F86B2DDE-8C7B-1742-974D-015A0D1BB53F}"/>
              </a:ext>
            </a:extLst>
          </p:cNvPr>
          <p:cNvSpPr txBox="1"/>
          <p:nvPr/>
        </p:nvSpPr>
        <p:spPr>
          <a:xfrm>
            <a:off x="2489808" y="80010"/>
            <a:ext cx="7212424" cy="461665"/>
          </a:xfrm>
          <a:prstGeom prst="rect">
            <a:avLst/>
          </a:prstGeom>
          <a:noFill/>
        </p:spPr>
        <p:txBody>
          <a:bodyPr wrap="none" rtlCol="0">
            <a:spAutoFit/>
          </a:bodyPr>
          <a:lstStyle/>
          <a:p>
            <a:pPr algn="ctr"/>
            <a:r>
              <a:rPr lang="en-US" sz="2400" b="1" dirty="0"/>
              <a:t>Naturally Occurring Rossman Fold Binders look Sketchy</a:t>
            </a:r>
          </a:p>
        </p:txBody>
      </p:sp>
    </p:spTree>
    <p:extLst>
      <p:ext uri="{BB962C8B-B14F-4D97-AF65-F5344CB8AC3E}">
        <p14:creationId xmlns:p14="http://schemas.microsoft.com/office/powerpoint/2010/main" val="1326082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6D2BC-58C9-5E4A-A211-369AB4C60A04}"/>
              </a:ext>
            </a:extLst>
          </p:cNvPr>
          <p:cNvSpPr txBox="1"/>
          <p:nvPr/>
        </p:nvSpPr>
        <p:spPr>
          <a:xfrm>
            <a:off x="4733451" y="91440"/>
            <a:ext cx="2725106" cy="461665"/>
          </a:xfrm>
          <a:prstGeom prst="rect">
            <a:avLst/>
          </a:prstGeom>
          <a:noFill/>
        </p:spPr>
        <p:txBody>
          <a:bodyPr wrap="none" rtlCol="0">
            <a:spAutoFit/>
          </a:bodyPr>
          <a:lstStyle/>
          <a:p>
            <a:pPr algn="ctr"/>
            <a:r>
              <a:rPr lang="en-US" sz="2400" b="1" dirty="0"/>
              <a:t>Updates to Protocol</a:t>
            </a:r>
          </a:p>
        </p:txBody>
      </p:sp>
      <p:sp>
        <p:nvSpPr>
          <p:cNvPr id="5" name="TextBox 4">
            <a:extLst>
              <a:ext uri="{FF2B5EF4-FFF2-40B4-BE49-F238E27FC236}">
                <a16:creationId xmlns:a16="http://schemas.microsoft.com/office/drawing/2014/main" id="{387DD620-B15E-534D-B633-60C95EE1FBBB}"/>
              </a:ext>
            </a:extLst>
          </p:cNvPr>
          <p:cNvSpPr txBox="1"/>
          <p:nvPr/>
        </p:nvSpPr>
        <p:spPr>
          <a:xfrm>
            <a:off x="123825" y="960120"/>
            <a:ext cx="11944350" cy="203132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BSFF search for fragment containing molecules in PDB is now exhaustive/consistent</a:t>
            </a:r>
          </a:p>
          <a:p>
            <a:pPr marL="285750" indent="-285750">
              <a:lnSpc>
                <a:spcPct val="200000"/>
              </a:lnSpc>
              <a:buFont typeface="Arial" panose="020B0604020202020204" pitchFamily="34" charset="0"/>
              <a:buChar char="•"/>
            </a:pPr>
            <a:endParaRPr lang="en-US" dirty="0"/>
          </a:p>
          <a:p>
            <a:pPr>
              <a:lnSpc>
                <a:spcPct val="200000"/>
              </a:lnSpc>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85835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95252-24DD-C44C-A474-5D4C5F2FE458}"/>
              </a:ext>
            </a:extLst>
          </p:cNvPr>
          <p:cNvSpPr txBox="1"/>
          <p:nvPr/>
        </p:nvSpPr>
        <p:spPr>
          <a:xfrm>
            <a:off x="1086439" y="-7255"/>
            <a:ext cx="10019153" cy="830997"/>
          </a:xfrm>
          <a:prstGeom prst="rect">
            <a:avLst/>
          </a:prstGeom>
          <a:noFill/>
        </p:spPr>
        <p:txBody>
          <a:bodyPr wrap="none" rtlCol="0">
            <a:spAutoFit/>
          </a:bodyPr>
          <a:lstStyle/>
          <a:p>
            <a:pPr algn="ctr"/>
            <a:r>
              <a:rPr lang="en-US" sz="2400" b="1" dirty="0">
                <a:sym typeface="Wingdings" pitchFamily="2" charset="2"/>
              </a:rPr>
              <a:t></a:t>
            </a:r>
            <a:r>
              <a:rPr lang="en-US" sz="2400" b="1" dirty="0"/>
              <a:t>Binding Sites From Fragments (BSFF)</a:t>
            </a:r>
          </a:p>
          <a:p>
            <a:pPr algn="ctr"/>
            <a:r>
              <a:rPr lang="en-US" sz="2400" b="1" dirty="0"/>
              <a:t>Identifying Small Molecules which Contain Target Fragment as a Substructure</a:t>
            </a:r>
          </a:p>
        </p:txBody>
      </p:sp>
      <p:sp>
        <p:nvSpPr>
          <p:cNvPr id="4" name="TextBox 3">
            <a:extLst>
              <a:ext uri="{FF2B5EF4-FFF2-40B4-BE49-F238E27FC236}">
                <a16:creationId xmlns:a16="http://schemas.microsoft.com/office/drawing/2014/main" id="{446C9D8F-9FDE-2641-B7BB-CD0B315F14B4}"/>
              </a:ext>
            </a:extLst>
          </p:cNvPr>
          <p:cNvSpPr txBox="1"/>
          <p:nvPr/>
        </p:nvSpPr>
        <p:spPr>
          <a:xfrm>
            <a:off x="177215" y="823742"/>
            <a:ext cx="11837570" cy="6186309"/>
          </a:xfrm>
          <a:prstGeom prst="rect">
            <a:avLst/>
          </a:prstGeom>
          <a:noFill/>
        </p:spPr>
        <p:txBody>
          <a:bodyPr wrap="square" rtlCol="0">
            <a:spAutoFit/>
          </a:bodyPr>
          <a:lstStyle/>
          <a:p>
            <a:pPr marL="342900" indent="-342900">
              <a:buAutoNum type="arabicPeriod"/>
            </a:pPr>
            <a:r>
              <a:rPr lang="en-US" dirty="0"/>
              <a:t>Use </a:t>
            </a:r>
            <a:r>
              <a:rPr lang="en-US" dirty="0" err="1"/>
              <a:t>Pubchem</a:t>
            </a:r>
            <a:r>
              <a:rPr lang="en-US" dirty="0"/>
              <a:t> substructure search to identify small molecules which contain fragment as substructure, download </a:t>
            </a:r>
            <a:r>
              <a:rPr lang="en-US" dirty="0" err="1"/>
              <a:t>Inchis</a:t>
            </a:r>
            <a:r>
              <a:rPr lang="en-US" dirty="0"/>
              <a:t> of fragment-containing compounds (</a:t>
            </a:r>
            <a:r>
              <a:rPr lang="en-US" dirty="0" err="1"/>
              <a:t>Inchi</a:t>
            </a:r>
            <a:r>
              <a:rPr lang="en-US" dirty="0"/>
              <a:t>=unique string identifier for every compound)</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Check list of </a:t>
            </a:r>
            <a:r>
              <a:rPr lang="en-US" dirty="0" err="1"/>
              <a:t>Inchis</a:t>
            </a:r>
            <a:r>
              <a:rPr lang="en-US" dirty="0"/>
              <a:t> against those of small molecules in PDB (PDB publishes a spreadsheet with </a:t>
            </a:r>
            <a:r>
              <a:rPr lang="en-US" dirty="0" err="1"/>
              <a:t>Inchi</a:t>
            </a:r>
            <a:r>
              <a:rPr lang="en-US" dirty="0"/>
              <a:t>/PDB ID of every ligand with an entry, updated monthly), get the relevant PDB IDs</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Download crystal structures for all of those PDB IDs</a:t>
            </a:r>
          </a:p>
        </p:txBody>
      </p:sp>
      <p:pic>
        <p:nvPicPr>
          <p:cNvPr id="5" name="Picture 4">
            <a:extLst>
              <a:ext uri="{FF2B5EF4-FFF2-40B4-BE49-F238E27FC236}">
                <a16:creationId xmlns:a16="http://schemas.microsoft.com/office/drawing/2014/main" id="{630E225A-1F66-0A46-A7F3-CC9514AA59DF}"/>
              </a:ext>
            </a:extLst>
          </p:cNvPr>
          <p:cNvPicPr>
            <a:picLocks noChangeAspect="1"/>
          </p:cNvPicPr>
          <p:nvPr/>
        </p:nvPicPr>
        <p:blipFill>
          <a:blip r:embed="rId3"/>
          <a:stretch>
            <a:fillRect/>
          </a:stretch>
        </p:blipFill>
        <p:spPr>
          <a:xfrm>
            <a:off x="7135620" y="1788804"/>
            <a:ext cx="4102100" cy="2209800"/>
          </a:xfrm>
          <a:prstGeom prst="rect">
            <a:avLst/>
          </a:prstGeom>
        </p:spPr>
      </p:pic>
      <p:pic>
        <p:nvPicPr>
          <p:cNvPr id="7" name="Picture 6">
            <a:extLst>
              <a:ext uri="{FF2B5EF4-FFF2-40B4-BE49-F238E27FC236}">
                <a16:creationId xmlns:a16="http://schemas.microsoft.com/office/drawing/2014/main" id="{86684E5D-F4A4-3E47-9B08-99FC6FB3003D}"/>
              </a:ext>
            </a:extLst>
          </p:cNvPr>
          <p:cNvPicPr>
            <a:picLocks noChangeAspect="1"/>
          </p:cNvPicPr>
          <p:nvPr/>
        </p:nvPicPr>
        <p:blipFill rotWithShape="1">
          <a:blip r:embed="rId4"/>
          <a:srcRect b="31808"/>
          <a:stretch/>
        </p:blipFill>
        <p:spPr>
          <a:xfrm>
            <a:off x="839399" y="1422521"/>
            <a:ext cx="5634037" cy="2006479"/>
          </a:xfrm>
          <a:prstGeom prst="rect">
            <a:avLst/>
          </a:prstGeom>
        </p:spPr>
      </p:pic>
      <p:pic>
        <p:nvPicPr>
          <p:cNvPr id="8" name="Picture 7">
            <a:extLst>
              <a:ext uri="{FF2B5EF4-FFF2-40B4-BE49-F238E27FC236}">
                <a16:creationId xmlns:a16="http://schemas.microsoft.com/office/drawing/2014/main" id="{08AC8D61-6078-2D46-B792-B21D4067792F}"/>
              </a:ext>
            </a:extLst>
          </p:cNvPr>
          <p:cNvPicPr>
            <a:picLocks noChangeAspect="1"/>
          </p:cNvPicPr>
          <p:nvPr/>
        </p:nvPicPr>
        <p:blipFill>
          <a:blip r:embed="rId5"/>
          <a:stretch>
            <a:fillRect/>
          </a:stretch>
        </p:blipFill>
        <p:spPr>
          <a:xfrm>
            <a:off x="575713" y="5435479"/>
            <a:ext cx="8940800" cy="1028700"/>
          </a:xfrm>
          <a:prstGeom prst="rect">
            <a:avLst/>
          </a:prstGeom>
        </p:spPr>
      </p:pic>
    </p:spTree>
    <p:extLst>
      <p:ext uri="{BB962C8B-B14F-4D97-AF65-F5344CB8AC3E}">
        <p14:creationId xmlns:p14="http://schemas.microsoft.com/office/powerpoint/2010/main" val="843100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9A077-4DFD-1940-8A9D-38AD5EE46091}"/>
              </a:ext>
            </a:extLst>
          </p:cNvPr>
          <p:cNvSpPr txBox="1"/>
          <p:nvPr/>
        </p:nvSpPr>
        <p:spPr>
          <a:xfrm>
            <a:off x="130628" y="-7255"/>
            <a:ext cx="11854543" cy="461665"/>
          </a:xfrm>
          <a:prstGeom prst="rect">
            <a:avLst/>
          </a:prstGeom>
          <a:noFill/>
        </p:spPr>
        <p:txBody>
          <a:bodyPr wrap="square" rtlCol="0">
            <a:spAutoFit/>
          </a:bodyPr>
          <a:lstStyle/>
          <a:p>
            <a:pPr algn="ctr"/>
            <a:r>
              <a:rPr lang="en-US" sz="2400" b="1" dirty="0"/>
              <a:t>You’ve </a:t>
            </a:r>
            <a:r>
              <a:rPr lang="en-US" sz="2400" b="1" dirty="0" err="1"/>
              <a:t>gotta</a:t>
            </a:r>
            <a:r>
              <a:rPr lang="en-US" sz="2400" b="1" dirty="0"/>
              <a:t> do something called subgraph isomorphism</a:t>
            </a:r>
          </a:p>
        </p:txBody>
      </p:sp>
      <p:sp>
        <p:nvSpPr>
          <p:cNvPr id="3" name="TextBox 2">
            <a:extLst>
              <a:ext uri="{FF2B5EF4-FFF2-40B4-BE49-F238E27FC236}">
                <a16:creationId xmlns:a16="http://schemas.microsoft.com/office/drawing/2014/main" id="{D894E9FB-F8DE-684E-B010-18EF1A9AAD1D}"/>
              </a:ext>
            </a:extLst>
          </p:cNvPr>
          <p:cNvSpPr txBox="1"/>
          <p:nvPr/>
        </p:nvSpPr>
        <p:spPr>
          <a:xfrm>
            <a:off x="130628" y="620486"/>
            <a:ext cx="11854543" cy="5816977"/>
          </a:xfrm>
          <a:prstGeom prst="rect">
            <a:avLst/>
          </a:prstGeom>
          <a:noFill/>
        </p:spPr>
        <p:txBody>
          <a:bodyPr wrap="square" rtlCol="0">
            <a:spAutoFit/>
          </a:bodyPr>
          <a:lstStyle/>
          <a:p>
            <a:pPr marL="285750" indent="-285750">
              <a:buFont typeface="Arial" panose="020B0604020202020204" pitchFamily="34" charset="0"/>
              <a:buChar char="•"/>
            </a:pPr>
            <a:r>
              <a:rPr lang="en-US" dirty="0"/>
              <a:t>Treat the molecules as a graph with atoms as vertices and bonds as edges, numerous algorithms exist to determine whether one is isomorphic with a subgraph of the other</a:t>
            </a:r>
          </a:p>
          <a:p>
            <a:pPr marL="285750" indent="-285750">
              <a:buFont typeface="Arial" panose="020B0604020202020204" pitchFamily="34" charset="0"/>
              <a:buChar char="•"/>
            </a:pPr>
            <a:r>
              <a:rPr lang="en-US" dirty="0" err="1"/>
              <a:t>Rdkit</a:t>
            </a:r>
            <a:r>
              <a:rPr lang="en-US" dirty="0"/>
              <a:t> has a built-in function to do this, uses ‘vf2’ algorithm, don’t know the details of how it works and don’t care!! It’s fast and seems to work great!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800" b="1" dirty="0">
                <a:highlight>
                  <a:srgbClr val="FFFF00"/>
                </a:highlight>
              </a:rPr>
              <a:t>When I compare the number of PDB ligands returned for acetate from this new method with that of </a:t>
            </a:r>
            <a:r>
              <a:rPr lang="en-US" sz="2800" b="1" dirty="0" err="1">
                <a:highlight>
                  <a:srgbClr val="FFFF00"/>
                </a:highlight>
              </a:rPr>
              <a:t>Pubchem</a:t>
            </a:r>
            <a:r>
              <a:rPr lang="en-US" sz="2800" b="1" dirty="0">
                <a:highlight>
                  <a:srgbClr val="FFFF00"/>
                </a:highlight>
              </a:rPr>
              <a:t> method, I get 9,497 ligands, compared with 5,269</a:t>
            </a:r>
          </a:p>
        </p:txBody>
      </p:sp>
      <p:pic>
        <p:nvPicPr>
          <p:cNvPr id="4" name="Picture 3">
            <a:extLst>
              <a:ext uri="{FF2B5EF4-FFF2-40B4-BE49-F238E27FC236}">
                <a16:creationId xmlns:a16="http://schemas.microsoft.com/office/drawing/2014/main" id="{A7ADE00A-7844-6F4B-B47B-EBB048AF9E83}"/>
              </a:ext>
            </a:extLst>
          </p:cNvPr>
          <p:cNvPicPr>
            <a:picLocks noChangeAspect="1"/>
          </p:cNvPicPr>
          <p:nvPr/>
        </p:nvPicPr>
        <p:blipFill>
          <a:blip r:embed="rId2"/>
          <a:stretch>
            <a:fillRect/>
          </a:stretch>
        </p:blipFill>
        <p:spPr>
          <a:xfrm>
            <a:off x="343806" y="1917700"/>
            <a:ext cx="8826500" cy="3022600"/>
          </a:xfrm>
          <a:prstGeom prst="rect">
            <a:avLst/>
          </a:prstGeom>
        </p:spPr>
      </p:pic>
      <p:pic>
        <p:nvPicPr>
          <p:cNvPr id="6" name="Picture 5">
            <a:extLst>
              <a:ext uri="{FF2B5EF4-FFF2-40B4-BE49-F238E27FC236}">
                <a16:creationId xmlns:a16="http://schemas.microsoft.com/office/drawing/2014/main" id="{B207E45A-5330-2148-B36F-2BA2352BDC40}"/>
              </a:ext>
            </a:extLst>
          </p:cNvPr>
          <p:cNvPicPr>
            <a:picLocks noChangeAspect="1"/>
          </p:cNvPicPr>
          <p:nvPr/>
        </p:nvPicPr>
        <p:blipFill>
          <a:blip r:embed="rId3"/>
          <a:stretch>
            <a:fillRect/>
          </a:stretch>
        </p:blipFill>
        <p:spPr>
          <a:xfrm>
            <a:off x="9170306" y="1917700"/>
            <a:ext cx="2719614" cy="2719614"/>
          </a:xfrm>
          <a:prstGeom prst="rect">
            <a:avLst/>
          </a:prstGeom>
        </p:spPr>
      </p:pic>
    </p:spTree>
    <p:extLst>
      <p:ext uri="{BB962C8B-B14F-4D97-AF65-F5344CB8AC3E}">
        <p14:creationId xmlns:p14="http://schemas.microsoft.com/office/powerpoint/2010/main" val="321493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8CE61F1-502F-B247-803E-904E388A18EF}"/>
              </a:ext>
            </a:extLst>
          </p:cNvPr>
          <p:cNvSpPr txBox="1"/>
          <p:nvPr/>
        </p:nvSpPr>
        <p:spPr>
          <a:xfrm>
            <a:off x="704325" y="1447504"/>
            <a:ext cx="5986899" cy="369332"/>
          </a:xfrm>
          <a:prstGeom prst="rect">
            <a:avLst/>
          </a:prstGeom>
          <a:noFill/>
        </p:spPr>
        <p:txBody>
          <a:bodyPr wrap="square" rtlCol="0">
            <a:spAutoFit/>
          </a:bodyPr>
          <a:lstStyle/>
          <a:p>
            <a:r>
              <a:rPr lang="en-US" dirty="0"/>
              <a:t>Define key interacting sidechains = ‘</a:t>
            </a:r>
            <a:r>
              <a:rPr lang="en-US" dirty="0">
                <a:highlight>
                  <a:srgbClr val="FFFF00"/>
                </a:highlight>
              </a:rPr>
              <a:t>motif</a:t>
            </a:r>
            <a:r>
              <a:rPr lang="en-US" dirty="0"/>
              <a:t>’</a:t>
            </a:r>
          </a:p>
        </p:txBody>
      </p:sp>
      <p:pic>
        <p:nvPicPr>
          <p:cNvPr id="14" name="Picture 13">
            <a:extLst>
              <a:ext uri="{FF2B5EF4-FFF2-40B4-BE49-F238E27FC236}">
                <a16:creationId xmlns:a16="http://schemas.microsoft.com/office/drawing/2014/main" id="{46E488A9-2120-F849-8709-F0A03C435DA5}"/>
              </a:ext>
            </a:extLst>
          </p:cNvPr>
          <p:cNvPicPr>
            <a:picLocks noChangeAspect="1"/>
          </p:cNvPicPr>
          <p:nvPr/>
        </p:nvPicPr>
        <p:blipFill>
          <a:blip r:embed="rId2"/>
          <a:stretch>
            <a:fillRect/>
          </a:stretch>
        </p:blipFill>
        <p:spPr>
          <a:xfrm>
            <a:off x="1186340" y="1916493"/>
            <a:ext cx="3948516" cy="3598245"/>
          </a:xfrm>
          <a:prstGeom prst="rect">
            <a:avLst/>
          </a:prstGeom>
        </p:spPr>
      </p:pic>
      <p:sp>
        <p:nvSpPr>
          <p:cNvPr id="7" name="TextBox 6">
            <a:extLst>
              <a:ext uri="{FF2B5EF4-FFF2-40B4-BE49-F238E27FC236}">
                <a16:creationId xmlns:a16="http://schemas.microsoft.com/office/drawing/2014/main" id="{ECE9E31A-8EE6-B249-B32B-238A63165098}"/>
              </a:ext>
            </a:extLst>
          </p:cNvPr>
          <p:cNvSpPr txBox="1"/>
          <p:nvPr/>
        </p:nvSpPr>
        <p:spPr>
          <a:xfrm>
            <a:off x="7057144" y="1270162"/>
            <a:ext cx="3406064" cy="646331"/>
          </a:xfrm>
          <a:prstGeom prst="rect">
            <a:avLst/>
          </a:prstGeom>
          <a:noFill/>
        </p:spPr>
        <p:txBody>
          <a:bodyPr wrap="square" rtlCol="0">
            <a:spAutoFit/>
          </a:bodyPr>
          <a:lstStyle/>
          <a:p>
            <a:pPr algn="ctr"/>
            <a:r>
              <a:rPr lang="en-US" dirty="0"/>
              <a:t>Graft motif residues into existing protein </a:t>
            </a:r>
            <a:r>
              <a:rPr lang="en-US" dirty="0">
                <a:highlight>
                  <a:srgbClr val="FFFF00"/>
                </a:highlight>
              </a:rPr>
              <a:t>scaffold</a:t>
            </a:r>
          </a:p>
        </p:txBody>
      </p:sp>
      <p:pic>
        <p:nvPicPr>
          <p:cNvPr id="8" name="Picture 7" descr="Diagram&#10;&#10;Description automatically generated">
            <a:extLst>
              <a:ext uri="{FF2B5EF4-FFF2-40B4-BE49-F238E27FC236}">
                <a16:creationId xmlns:a16="http://schemas.microsoft.com/office/drawing/2014/main" id="{91F93846-FD6F-4843-9662-93738CA2DE04}"/>
              </a:ext>
            </a:extLst>
          </p:cNvPr>
          <p:cNvPicPr>
            <a:picLocks noChangeAspect="1"/>
          </p:cNvPicPr>
          <p:nvPr/>
        </p:nvPicPr>
        <p:blipFill>
          <a:blip r:embed="rId3"/>
          <a:stretch>
            <a:fillRect/>
          </a:stretch>
        </p:blipFill>
        <p:spPr>
          <a:xfrm>
            <a:off x="6874183" y="1916493"/>
            <a:ext cx="3771985" cy="4066384"/>
          </a:xfrm>
          <a:prstGeom prst="rect">
            <a:avLst/>
          </a:prstGeom>
        </p:spPr>
      </p:pic>
      <p:sp>
        <p:nvSpPr>
          <p:cNvPr id="9" name="TextBox 8">
            <a:extLst>
              <a:ext uri="{FF2B5EF4-FFF2-40B4-BE49-F238E27FC236}">
                <a16:creationId xmlns:a16="http://schemas.microsoft.com/office/drawing/2014/main" id="{869A61A4-E84D-BB4E-9925-AFF9FB23513B}"/>
              </a:ext>
            </a:extLst>
          </p:cNvPr>
          <p:cNvSpPr txBox="1"/>
          <p:nvPr/>
        </p:nvSpPr>
        <p:spPr>
          <a:xfrm>
            <a:off x="0" y="5871847"/>
            <a:ext cx="7650480" cy="923330"/>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Other notable strategies = </a:t>
            </a:r>
            <a:r>
              <a:rPr lang="en-US" dirty="0" err="1"/>
              <a:t>RIFdock</a:t>
            </a:r>
            <a:r>
              <a:rPr lang="en-US" dirty="0"/>
              <a:t> and COMBS (</a:t>
            </a:r>
            <a:r>
              <a:rPr lang="en-US" dirty="0" err="1"/>
              <a:t>DeGrado</a:t>
            </a:r>
            <a:r>
              <a:rPr lang="en-US" dirty="0"/>
              <a:t> lab)</a:t>
            </a:r>
          </a:p>
          <a:p>
            <a:r>
              <a:rPr lang="en-US" dirty="0"/>
              <a:t>+constrained hallucination now</a:t>
            </a:r>
          </a:p>
        </p:txBody>
      </p:sp>
      <p:sp>
        <p:nvSpPr>
          <p:cNvPr id="13" name="TextBox 12">
            <a:extLst>
              <a:ext uri="{FF2B5EF4-FFF2-40B4-BE49-F238E27FC236}">
                <a16:creationId xmlns:a16="http://schemas.microsoft.com/office/drawing/2014/main" id="{EFE1330F-675C-CF41-985C-82068EEB9883}"/>
              </a:ext>
            </a:extLst>
          </p:cNvPr>
          <p:cNvSpPr txBox="1"/>
          <p:nvPr/>
        </p:nvSpPr>
        <p:spPr>
          <a:xfrm>
            <a:off x="2624848" y="3036881"/>
            <a:ext cx="6135328" cy="369332"/>
          </a:xfrm>
          <a:prstGeom prst="rect">
            <a:avLst/>
          </a:prstGeom>
          <a:noFill/>
        </p:spPr>
        <p:txBody>
          <a:bodyPr wrap="square">
            <a:spAutoFit/>
          </a:bodyPr>
          <a:lstStyle/>
          <a:p>
            <a:pPr algn="ctr"/>
            <a:r>
              <a:rPr lang="en-US" dirty="0">
                <a:sym typeface="Wingdings" pitchFamily="2" charset="2"/>
              </a:rPr>
              <a:t></a:t>
            </a:r>
            <a:endParaRPr lang="en-US" dirty="0"/>
          </a:p>
        </p:txBody>
      </p:sp>
      <p:sp>
        <p:nvSpPr>
          <p:cNvPr id="4" name="TextBox 3">
            <a:extLst>
              <a:ext uri="{FF2B5EF4-FFF2-40B4-BE49-F238E27FC236}">
                <a16:creationId xmlns:a16="http://schemas.microsoft.com/office/drawing/2014/main" id="{43E1BD92-23D8-C143-B1AC-F7E6E4523A16}"/>
              </a:ext>
            </a:extLst>
          </p:cNvPr>
          <p:cNvSpPr txBox="1"/>
          <p:nvPr/>
        </p:nvSpPr>
        <p:spPr>
          <a:xfrm>
            <a:off x="5309419" y="2757948"/>
            <a:ext cx="784061" cy="369332"/>
          </a:xfrm>
          <a:prstGeom prst="rect">
            <a:avLst/>
          </a:prstGeom>
          <a:noFill/>
        </p:spPr>
        <p:txBody>
          <a:bodyPr wrap="none" rtlCol="0">
            <a:spAutoFit/>
          </a:bodyPr>
          <a:lstStyle/>
          <a:p>
            <a:r>
              <a:rPr lang="en-US" dirty="0"/>
              <a:t>Match</a:t>
            </a:r>
          </a:p>
        </p:txBody>
      </p:sp>
      <p:sp>
        <p:nvSpPr>
          <p:cNvPr id="15" name="TextBox 14">
            <a:extLst>
              <a:ext uri="{FF2B5EF4-FFF2-40B4-BE49-F238E27FC236}">
                <a16:creationId xmlns:a16="http://schemas.microsoft.com/office/drawing/2014/main" id="{88847BD2-2ADD-3044-BEF3-DCE02204241F}"/>
              </a:ext>
            </a:extLst>
          </p:cNvPr>
          <p:cNvSpPr txBox="1"/>
          <p:nvPr/>
        </p:nvSpPr>
        <p:spPr>
          <a:xfrm>
            <a:off x="1728791" y="50203"/>
            <a:ext cx="8368497" cy="1631216"/>
          </a:xfrm>
          <a:prstGeom prst="rect">
            <a:avLst/>
          </a:prstGeom>
          <a:noFill/>
        </p:spPr>
        <p:txBody>
          <a:bodyPr wrap="square" rtlCol="0">
            <a:spAutoFit/>
          </a:bodyPr>
          <a:lstStyle/>
          <a:p>
            <a:pPr marL="285750" indent="-285750" algn="ctr">
              <a:buFont typeface="Wingdings" pitchFamily="2" charset="2"/>
              <a:buChar char="à"/>
            </a:pPr>
            <a:r>
              <a:rPr lang="en-US" sz="2400" b="1" dirty="0">
                <a:sym typeface="Wingdings" pitchFamily="2" charset="2"/>
              </a:rPr>
              <a:t>Simultaneously sampling both protein and ligand degrees of freedom is too much, </a:t>
            </a:r>
            <a:r>
              <a:rPr lang="en-US" sz="2400" b="1" dirty="0">
                <a:highlight>
                  <a:srgbClr val="FFFF00"/>
                </a:highlight>
                <a:sym typeface="Wingdings" pitchFamily="2" charset="2"/>
              </a:rPr>
              <a:t>matching</a:t>
            </a:r>
            <a:r>
              <a:rPr lang="en-US" sz="2400" b="1" dirty="0">
                <a:sym typeface="Wingdings" pitchFamily="2" charset="2"/>
              </a:rPr>
              <a:t> allows for defining ligand position/orientation relative to the rest of the protein</a:t>
            </a:r>
          </a:p>
          <a:p>
            <a:pPr marL="285750" indent="-285750">
              <a:buFont typeface="Wingdings" pitchFamily="2" charset="2"/>
              <a:buChar char="à"/>
            </a:pPr>
            <a:endParaRPr lang="en-US" sz="2800" dirty="0">
              <a:sym typeface="Wingdings" pitchFamily="2" charset="2"/>
            </a:endParaRPr>
          </a:p>
        </p:txBody>
      </p:sp>
    </p:spTree>
    <p:extLst>
      <p:ext uri="{BB962C8B-B14F-4D97-AF65-F5344CB8AC3E}">
        <p14:creationId xmlns:p14="http://schemas.microsoft.com/office/powerpoint/2010/main" val="2339294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6D2BC-58C9-5E4A-A211-369AB4C60A04}"/>
              </a:ext>
            </a:extLst>
          </p:cNvPr>
          <p:cNvSpPr txBox="1"/>
          <p:nvPr/>
        </p:nvSpPr>
        <p:spPr>
          <a:xfrm>
            <a:off x="4733451" y="91440"/>
            <a:ext cx="2725106" cy="461665"/>
          </a:xfrm>
          <a:prstGeom prst="rect">
            <a:avLst/>
          </a:prstGeom>
          <a:noFill/>
        </p:spPr>
        <p:txBody>
          <a:bodyPr wrap="none" rtlCol="0">
            <a:spAutoFit/>
          </a:bodyPr>
          <a:lstStyle/>
          <a:p>
            <a:pPr algn="ctr"/>
            <a:r>
              <a:rPr lang="en-US" sz="2400" b="1" dirty="0"/>
              <a:t>Updates to Protocol</a:t>
            </a:r>
          </a:p>
        </p:txBody>
      </p:sp>
      <p:sp>
        <p:nvSpPr>
          <p:cNvPr id="5" name="TextBox 4">
            <a:extLst>
              <a:ext uri="{FF2B5EF4-FFF2-40B4-BE49-F238E27FC236}">
                <a16:creationId xmlns:a16="http://schemas.microsoft.com/office/drawing/2014/main" id="{387DD620-B15E-534D-B633-60C95EE1FBBB}"/>
              </a:ext>
            </a:extLst>
          </p:cNvPr>
          <p:cNvSpPr txBox="1"/>
          <p:nvPr/>
        </p:nvSpPr>
        <p:spPr>
          <a:xfrm>
            <a:off x="123825" y="960120"/>
            <a:ext cx="11944350" cy="36933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BSFF search for fragment containing molecules in PDB is now exhaustive/consistent</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r>
              <a:rPr lang="en-US" dirty="0"/>
              <a:t>Only hydrogen bonds with distance &lt;= 2.4 angstroms allowed in motifs (discarding highly populated clusters around 3.4 angstroms representing water-mediated </a:t>
            </a:r>
            <a:r>
              <a:rPr lang="en-US" dirty="0" err="1"/>
              <a:t>hbonds</a:t>
            </a:r>
            <a:r>
              <a:rPr lang="en-US" dirty="0"/>
              <a:t>)</a:t>
            </a:r>
          </a:p>
          <a:p>
            <a:pPr marL="285750" indent="-285750">
              <a:lnSpc>
                <a:spcPct val="200000"/>
              </a:lnSpc>
              <a:buFont typeface="Arial" panose="020B0604020202020204" pitchFamily="34" charset="0"/>
              <a:buChar char="•"/>
            </a:pPr>
            <a:endParaRPr lang="en-US" dirty="0"/>
          </a:p>
          <a:p>
            <a:pPr>
              <a:lnSpc>
                <a:spcPct val="200000"/>
              </a:lnSpc>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94728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6D2BC-58C9-5E4A-A211-369AB4C60A04}"/>
              </a:ext>
            </a:extLst>
          </p:cNvPr>
          <p:cNvSpPr txBox="1"/>
          <p:nvPr/>
        </p:nvSpPr>
        <p:spPr>
          <a:xfrm>
            <a:off x="4733451" y="91440"/>
            <a:ext cx="2725106" cy="461665"/>
          </a:xfrm>
          <a:prstGeom prst="rect">
            <a:avLst/>
          </a:prstGeom>
          <a:noFill/>
        </p:spPr>
        <p:txBody>
          <a:bodyPr wrap="none" rtlCol="0">
            <a:spAutoFit/>
          </a:bodyPr>
          <a:lstStyle/>
          <a:p>
            <a:pPr algn="ctr"/>
            <a:r>
              <a:rPr lang="en-US" sz="2400" b="1" dirty="0"/>
              <a:t>Updates to Protocol</a:t>
            </a:r>
          </a:p>
        </p:txBody>
      </p:sp>
      <p:sp>
        <p:nvSpPr>
          <p:cNvPr id="5" name="TextBox 4">
            <a:extLst>
              <a:ext uri="{FF2B5EF4-FFF2-40B4-BE49-F238E27FC236}">
                <a16:creationId xmlns:a16="http://schemas.microsoft.com/office/drawing/2014/main" id="{387DD620-B15E-534D-B633-60C95EE1FBBB}"/>
              </a:ext>
            </a:extLst>
          </p:cNvPr>
          <p:cNvSpPr txBox="1"/>
          <p:nvPr/>
        </p:nvSpPr>
        <p:spPr>
          <a:xfrm>
            <a:off x="123825" y="960120"/>
            <a:ext cx="11944350" cy="535531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BSFF search for fragment containing molecules in PDB is now exhaustive/consistent</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r>
              <a:rPr lang="en-US" dirty="0"/>
              <a:t>Only hydrogen bonds with distance &lt;= 2.4 angstroms allowed in motifs (discarding highly populated clusters around 3.4 angstroms representing water-mediated </a:t>
            </a:r>
            <a:r>
              <a:rPr lang="en-US" dirty="0" err="1"/>
              <a:t>hbonds</a:t>
            </a:r>
            <a:r>
              <a:rPr lang="en-US" dirty="0"/>
              <a:t>)</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r>
              <a:rPr lang="en-US" dirty="0"/>
              <a:t>Incorporating AF/</a:t>
            </a:r>
            <a:r>
              <a:rPr lang="en-US" dirty="0" err="1"/>
              <a:t>ProteinMPNN</a:t>
            </a:r>
            <a:r>
              <a:rPr lang="en-US" dirty="0"/>
              <a:t> into design workflow</a:t>
            </a:r>
          </a:p>
          <a:p>
            <a:pPr>
              <a:lnSpc>
                <a:spcPct val="200000"/>
              </a:lnSpc>
            </a:pPr>
            <a:r>
              <a:rPr lang="en-US" dirty="0"/>
              <a:t>	</a:t>
            </a:r>
            <a:r>
              <a:rPr lang="en-US" dirty="0">
                <a:sym typeface="Wingdings" pitchFamily="2" charset="2"/>
              </a:rPr>
              <a:t>scaffold library now = 419 MPNN redesigned LUCS NTF2 structures with AF2 </a:t>
            </a:r>
            <a:r>
              <a:rPr lang="en-US" dirty="0" err="1">
                <a:sym typeface="Wingdings" pitchFamily="2" charset="2"/>
              </a:rPr>
              <a:t>plddt</a:t>
            </a:r>
            <a:r>
              <a:rPr lang="en-US" dirty="0">
                <a:sym typeface="Wingdings" pitchFamily="2" charset="2"/>
              </a:rPr>
              <a:t> &gt;=80.0</a:t>
            </a:r>
          </a:p>
          <a:p>
            <a:pPr>
              <a:lnSpc>
                <a:spcPct val="200000"/>
              </a:lnSpc>
            </a:pPr>
            <a:r>
              <a:rPr lang="en-US" dirty="0">
                <a:sym typeface="Wingdings" pitchFamily="2" charset="2"/>
              </a:rPr>
              <a:t>	match design protocol = FDMPNN (no design on binding site residues)AF2FastRelax w/ match </a:t>
            </a:r>
            <a:r>
              <a:rPr lang="en-US" dirty="0" err="1">
                <a:sym typeface="Wingdings" pitchFamily="2" charset="2"/>
              </a:rPr>
              <a:t>cstsscore</a:t>
            </a:r>
            <a:endParaRPr lang="en-US" dirty="0"/>
          </a:p>
          <a:p>
            <a:pPr>
              <a:lnSpc>
                <a:spcPct val="200000"/>
              </a:lnSpc>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0368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8FD31D-D41C-8340-B20C-5F190B9200E3}"/>
              </a:ext>
            </a:extLst>
          </p:cNvPr>
          <p:cNvSpPr txBox="1"/>
          <p:nvPr/>
        </p:nvSpPr>
        <p:spPr>
          <a:xfrm>
            <a:off x="4691902" y="91440"/>
            <a:ext cx="2808206" cy="461665"/>
          </a:xfrm>
          <a:prstGeom prst="rect">
            <a:avLst/>
          </a:prstGeom>
          <a:noFill/>
        </p:spPr>
        <p:txBody>
          <a:bodyPr wrap="none" rtlCol="0">
            <a:spAutoFit/>
          </a:bodyPr>
          <a:lstStyle/>
          <a:p>
            <a:pPr algn="ctr"/>
            <a:r>
              <a:rPr lang="en-US" sz="2400" b="1" dirty="0"/>
              <a:t>New Scaffold Library</a:t>
            </a:r>
          </a:p>
        </p:txBody>
      </p:sp>
      <p:sp>
        <p:nvSpPr>
          <p:cNvPr id="3" name="TextBox 2">
            <a:extLst>
              <a:ext uri="{FF2B5EF4-FFF2-40B4-BE49-F238E27FC236}">
                <a16:creationId xmlns:a16="http://schemas.microsoft.com/office/drawing/2014/main" id="{5EDF5710-6F1D-DB4C-BEC7-05D804A4F9E0}"/>
              </a:ext>
            </a:extLst>
          </p:cNvPr>
          <p:cNvSpPr txBox="1"/>
          <p:nvPr/>
        </p:nvSpPr>
        <p:spPr>
          <a:xfrm>
            <a:off x="137439" y="1499647"/>
            <a:ext cx="11704320" cy="4462760"/>
          </a:xfrm>
          <a:prstGeom prst="rect">
            <a:avLst/>
          </a:prstGeom>
          <a:noFill/>
        </p:spPr>
        <p:txBody>
          <a:bodyPr wrap="square" rtlCol="0">
            <a:spAutoFit/>
          </a:bodyPr>
          <a:lstStyle/>
          <a:p>
            <a:pPr marL="285750" indent="-285750">
              <a:buFont typeface="Arial" panose="020B0604020202020204" pitchFamily="34" charset="0"/>
              <a:buChar char="•"/>
            </a:pPr>
            <a:r>
              <a:rPr lang="en-US" dirty="0"/>
              <a:t>Last round of filtered a8s designs showed high ligand exposed hydrophobic surface area, were all designs on Rossman folds</a:t>
            </a:r>
          </a:p>
          <a:p>
            <a:pPr lvl="1"/>
            <a:r>
              <a:rPr lang="en-US" dirty="0">
                <a:sym typeface="Wingdings" pitchFamily="2" charset="2"/>
              </a:rPr>
              <a:t>Matches on NTF2/naturally occurring scaffolds did indeed have greater ligand burial on average, but were being filtered out early mainly for:</a:t>
            </a:r>
          </a:p>
          <a:p>
            <a:pPr lvl="1"/>
            <a:r>
              <a:rPr lang="en-US" dirty="0">
                <a:sym typeface="Wingdings" pitchFamily="2" charset="2"/>
              </a:rPr>
              <a:t>	-buried unsatisfied polar atoms at the protein ligand interface (makes sense this is more of a problem with greater 	ligand burial, good </a:t>
            </a:r>
            <a:r>
              <a:rPr lang="en-US" dirty="0" err="1">
                <a:sym typeface="Wingdings" pitchFamily="2" charset="2"/>
              </a:rPr>
              <a:t>rossman</a:t>
            </a:r>
            <a:r>
              <a:rPr lang="en-US" dirty="0">
                <a:sym typeface="Wingdings" pitchFamily="2" charset="2"/>
              </a:rPr>
              <a:t> matches lost this way too )</a:t>
            </a:r>
          </a:p>
          <a:p>
            <a:pPr lvl="1"/>
            <a:r>
              <a:rPr lang="en-US" dirty="0">
                <a:sym typeface="Wingdings" pitchFamily="2" charset="2"/>
              </a:rPr>
              <a:t>	-structural quality metrics (backbone buried unsatisfied polar atoms, packing statistic, cavity volume, etc.)</a:t>
            </a:r>
          </a:p>
          <a:p>
            <a:pPr lvl="1"/>
            <a:endParaRPr lang="en-US" dirty="0"/>
          </a:p>
          <a:p>
            <a:pPr lvl="1"/>
            <a:endParaRPr lang="en-US" dirty="0"/>
          </a:p>
          <a:p>
            <a:pPr marL="285750" indent="-285750">
              <a:buFont typeface="Arial" panose="020B0604020202020204" pitchFamily="34" charset="0"/>
              <a:buChar char="•"/>
            </a:pPr>
            <a:r>
              <a:rPr lang="en-US" dirty="0"/>
              <a:t>Additionally, the more liberal hydrogen bond constraints allow for many thousands of matches, I don’t need so large a scaffold library, better to have fewer with more trustworthy quality metrics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algn="ctr"/>
            <a:r>
              <a:rPr lang="en-US" sz="3200" dirty="0">
                <a:highlight>
                  <a:srgbClr val="FFFF00"/>
                </a:highlight>
                <a:sym typeface="Wingdings" pitchFamily="2" charset="2"/>
              </a:rPr>
              <a:t>125 LUCS NTF2 structures in current library redesigned with MPNN</a:t>
            </a:r>
          </a:p>
          <a:p>
            <a:r>
              <a:rPr lang="en-US" dirty="0">
                <a:sym typeface="Wingdings" pitchFamily="2" charset="2"/>
              </a:rPr>
              <a:t>	</a:t>
            </a:r>
            <a:endParaRPr lang="en-US" dirty="0"/>
          </a:p>
        </p:txBody>
      </p:sp>
    </p:spTree>
    <p:extLst>
      <p:ext uri="{BB962C8B-B14F-4D97-AF65-F5344CB8AC3E}">
        <p14:creationId xmlns:p14="http://schemas.microsoft.com/office/powerpoint/2010/main" val="3563307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DB2FF6-3F12-154A-91D3-CC9EB7EF9A7B}"/>
              </a:ext>
            </a:extLst>
          </p:cNvPr>
          <p:cNvSpPr txBox="1"/>
          <p:nvPr/>
        </p:nvSpPr>
        <p:spPr>
          <a:xfrm>
            <a:off x="1754398" y="148590"/>
            <a:ext cx="8397875" cy="1569660"/>
          </a:xfrm>
          <a:prstGeom prst="rect">
            <a:avLst/>
          </a:prstGeom>
          <a:noFill/>
        </p:spPr>
        <p:txBody>
          <a:bodyPr wrap="none" rtlCol="0">
            <a:spAutoFit/>
          </a:bodyPr>
          <a:lstStyle/>
          <a:p>
            <a:pPr algn="ctr"/>
            <a:r>
              <a:rPr lang="en-US" sz="2400" b="1" dirty="0">
                <a:sym typeface="Wingdings" pitchFamily="2" charset="2"/>
              </a:rPr>
              <a:t>125 NTF2 structures in current library redesigned with MPNN</a:t>
            </a:r>
          </a:p>
          <a:p>
            <a:pPr algn="ctr"/>
            <a:r>
              <a:rPr lang="en-US" dirty="0">
                <a:sym typeface="Wingdings" pitchFamily="2" charset="2"/>
              </a:rPr>
              <a:t>Temp=0.25; 500 seqs per backbone</a:t>
            </a:r>
          </a:p>
          <a:p>
            <a:pPr algn="ctr"/>
            <a:r>
              <a:rPr lang="en-US" dirty="0">
                <a:sym typeface="Wingdings" pitchFamily="2" charset="2"/>
              </a:rPr>
              <a:t>10 best scoring sequences for each backbone submitted to AF</a:t>
            </a:r>
          </a:p>
          <a:p>
            <a:pPr algn="ctr"/>
            <a:r>
              <a:rPr lang="en-US" b="1" dirty="0">
                <a:sym typeface="Wingdings" pitchFamily="2" charset="2"/>
              </a:rPr>
              <a:t>Distribution of avg </a:t>
            </a:r>
            <a:r>
              <a:rPr lang="en-US" b="1" dirty="0" err="1">
                <a:sym typeface="Wingdings" pitchFamily="2" charset="2"/>
              </a:rPr>
              <a:t>plddts</a:t>
            </a:r>
            <a:r>
              <a:rPr lang="en-US" b="1" dirty="0">
                <a:sym typeface="Wingdings" pitchFamily="2" charset="2"/>
              </a:rPr>
              <a:t> for 125 original structures and 1250 selected MPNN designs </a:t>
            </a:r>
          </a:p>
          <a:p>
            <a:pPr algn="ctr"/>
            <a:r>
              <a:rPr lang="en-US" b="1" dirty="0">
                <a:sym typeface="Wingdings" pitchFamily="2" charset="2"/>
              </a:rPr>
              <a:t>along with 125 highest </a:t>
            </a:r>
            <a:r>
              <a:rPr lang="en-US" b="1" dirty="0" err="1">
                <a:sym typeface="Wingdings" pitchFamily="2" charset="2"/>
              </a:rPr>
              <a:t>plddt</a:t>
            </a:r>
            <a:r>
              <a:rPr lang="en-US" b="1" dirty="0">
                <a:sym typeface="Wingdings" pitchFamily="2" charset="2"/>
              </a:rPr>
              <a:t> structures for each backbone:</a:t>
            </a:r>
          </a:p>
        </p:txBody>
      </p:sp>
      <p:pic>
        <p:nvPicPr>
          <p:cNvPr id="8" name="Picture 7">
            <a:extLst>
              <a:ext uri="{FF2B5EF4-FFF2-40B4-BE49-F238E27FC236}">
                <a16:creationId xmlns:a16="http://schemas.microsoft.com/office/drawing/2014/main" id="{52428851-7E34-304E-A7F6-AF631CAFABDF}"/>
              </a:ext>
            </a:extLst>
          </p:cNvPr>
          <p:cNvPicPr>
            <a:picLocks noChangeAspect="1"/>
          </p:cNvPicPr>
          <p:nvPr/>
        </p:nvPicPr>
        <p:blipFill>
          <a:blip r:embed="rId2"/>
          <a:stretch>
            <a:fillRect/>
          </a:stretch>
        </p:blipFill>
        <p:spPr>
          <a:xfrm>
            <a:off x="592484" y="1718250"/>
            <a:ext cx="6506162" cy="4883150"/>
          </a:xfrm>
          <a:prstGeom prst="rect">
            <a:avLst/>
          </a:prstGeom>
        </p:spPr>
      </p:pic>
      <p:sp>
        <p:nvSpPr>
          <p:cNvPr id="9" name="TextBox 8">
            <a:extLst>
              <a:ext uri="{FF2B5EF4-FFF2-40B4-BE49-F238E27FC236}">
                <a16:creationId xmlns:a16="http://schemas.microsoft.com/office/drawing/2014/main" id="{F3F1A731-8559-FE45-BEF2-9ECEC700B152}"/>
              </a:ext>
            </a:extLst>
          </p:cNvPr>
          <p:cNvSpPr txBox="1"/>
          <p:nvPr/>
        </p:nvSpPr>
        <p:spPr>
          <a:xfrm>
            <a:off x="7100084" y="3195577"/>
            <a:ext cx="449943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One round of MPNN increases mean </a:t>
            </a:r>
            <a:r>
              <a:rPr lang="en-US" sz="2400" dirty="0" err="1"/>
              <a:t>plddt</a:t>
            </a:r>
            <a:r>
              <a:rPr lang="en-US" sz="2400" dirty="0"/>
              <a:t> from ~63 to ~73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mean </a:t>
            </a:r>
            <a:r>
              <a:rPr lang="en-US" sz="2400" dirty="0" err="1"/>
              <a:t>plddt</a:t>
            </a:r>
            <a:r>
              <a:rPr lang="en-US" sz="2400" dirty="0"/>
              <a:t> for the best design for each backbone is ~88</a:t>
            </a:r>
          </a:p>
        </p:txBody>
      </p:sp>
    </p:spTree>
    <p:extLst>
      <p:ext uri="{BB962C8B-B14F-4D97-AF65-F5344CB8AC3E}">
        <p14:creationId xmlns:p14="http://schemas.microsoft.com/office/powerpoint/2010/main" val="62707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DB2FF6-3F12-154A-91D3-CC9EB7EF9A7B}"/>
              </a:ext>
            </a:extLst>
          </p:cNvPr>
          <p:cNvSpPr txBox="1"/>
          <p:nvPr/>
        </p:nvSpPr>
        <p:spPr>
          <a:xfrm>
            <a:off x="1077482" y="148590"/>
            <a:ext cx="9751708" cy="1846659"/>
          </a:xfrm>
          <a:prstGeom prst="rect">
            <a:avLst/>
          </a:prstGeom>
          <a:noFill/>
        </p:spPr>
        <p:txBody>
          <a:bodyPr wrap="none" rtlCol="0">
            <a:spAutoFit/>
          </a:bodyPr>
          <a:lstStyle/>
          <a:p>
            <a:pPr algn="ctr"/>
            <a:r>
              <a:rPr lang="en-US" sz="2400" b="1" dirty="0">
                <a:sym typeface="Wingdings" pitchFamily="2" charset="2"/>
              </a:rPr>
              <a:t>125 NTF2 structures in current library redesigned with MPNN: Round 2</a:t>
            </a:r>
          </a:p>
          <a:p>
            <a:pPr algn="ctr"/>
            <a:r>
              <a:rPr lang="en-US" dirty="0" err="1">
                <a:sym typeface="Wingdings" pitchFamily="2" charset="2"/>
              </a:rPr>
              <a:t>FastRelax</a:t>
            </a:r>
            <a:r>
              <a:rPr lang="en-US" dirty="0">
                <a:sym typeface="Wingdings" pitchFamily="2" charset="2"/>
              </a:rPr>
              <a:t> 125 highest </a:t>
            </a:r>
            <a:r>
              <a:rPr lang="en-US" dirty="0" err="1">
                <a:sym typeface="Wingdings" pitchFamily="2" charset="2"/>
              </a:rPr>
              <a:t>plddt</a:t>
            </a:r>
            <a:r>
              <a:rPr lang="en-US" dirty="0">
                <a:sym typeface="Wingdings" pitchFamily="2" charset="2"/>
              </a:rPr>
              <a:t> structures for each bb and submit for another round of design with MPNN</a:t>
            </a:r>
          </a:p>
          <a:p>
            <a:pPr algn="ctr"/>
            <a:r>
              <a:rPr lang="en-US" dirty="0">
                <a:sym typeface="Wingdings" pitchFamily="2" charset="2"/>
              </a:rPr>
              <a:t>Temp=0.15; 1000 seqs per backbone</a:t>
            </a:r>
          </a:p>
          <a:p>
            <a:pPr algn="ctr"/>
            <a:r>
              <a:rPr lang="en-US" dirty="0">
                <a:sym typeface="Wingdings" pitchFamily="2" charset="2"/>
              </a:rPr>
              <a:t>10 best scoring sequences for each backbone submitted to AF</a:t>
            </a:r>
          </a:p>
          <a:p>
            <a:pPr algn="ctr"/>
            <a:r>
              <a:rPr lang="en-US" b="1" dirty="0">
                <a:sym typeface="Wingdings" pitchFamily="2" charset="2"/>
              </a:rPr>
              <a:t>Distribution of avg </a:t>
            </a:r>
            <a:r>
              <a:rPr lang="en-US" b="1" dirty="0" err="1">
                <a:sym typeface="Wingdings" pitchFamily="2" charset="2"/>
              </a:rPr>
              <a:t>plddts</a:t>
            </a:r>
            <a:r>
              <a:rPr lang="en-US" b="1" dirty="0">
                <a:sym typeface="Wingdings" pitchFamily="2" charset="2"/>
              </a:rPr>
              <a:t> for 125 original structures and 1250 selected MPNN designs </a:t>
            </a:r>
          </a:p>
          <a:p>
            <a:pPr algn="ctr"/>
            <a:r>
              <a:rPr lang="en-US" b="1" dirty="0">
                <a:sym typeface="Wingdings" pitchFamily="2" charset="2"/>
              </a:rPr>
              <a:t>along with 125 highest </a:t>
            </a:r>
            <a:r>
              <a:rPr lang="en-US" b="1" dirty="0" err="1">
                <a:sym typeface="Wingdings" pitchFamily="2" charset="2"/>
              </a:rPr>
              <a:t>plddt</a:t>
            </a:r>
            <a:r>
              <a:rPr lang="en-US" b="1" dirty="0">
                <a:sym typeface="Wingdings" pitchFamily="2" charset="2"/>
              </a:rPr>
              <a:t> structures for each backbone:</a:t>
            </a:r>
          </a:p>
        </p:txBody>
      </p:sp>
      <p:pic>
        <p:nvPicPr>
          <p:cNvPr id="7" name="Picture 6">
            <a:extLst>
              <a:ext uri="{FF2B5EF4-FFF2-40B4-BE49-F238E27FC236}">
                <a16:creationId xmlns:a16="http://schemas.microsoft.com/office/drawing/2014/main" id="{7B8F75B8-3EB9-1A42-B4D4-B588A4E35EAB}"/>
              </a:ext>
            </a:extLst>
          </p:cNvPr>
          <p:cNvPicPr>
            <a:picLocks noChangeAspect="1"/>
          </p:cNvPicPr>
          <p:nvPr/>
        </p:nvPicPr>
        <p:blipFill>
          <a:blip r:embed="rId2"/>
          <a:stretch>
            <a:fillRect/>
          </a:stretch>
        </p:blipFill>
        <p:spPr>
          <a:xfrm>
            <a:off x="482329" y="1995249"/>
            <a:ext cx="6163887" cy="4626258"/>
          </a:xfrm>
          <a:prstGeom prst="rect">
            <a:avLst/>
          </a:prstGeom>
        </p:spPr>
      </p:pic>
      <p:sp>
        <p:nvSpPr>
          <p:cNvPr id="8" name="TextBox 7">
            <a:extLst>
              <a:ext uri="{FF2B5EF4-FFF2-40B4-BE49-F238E27FC236}">
                <a16:creationId xmlns:a16="http://schemas.microsoft.com/office/drawing/2014/main" id="{FD0F4902-BD8C-2B4A-8FFE-8C91BBAC1DE1}"/>
              </a:ext>
            </a:extLst>
          </p:cNvPr>
          <p:cNvSpPr txBox="1"/>
          <p:nvPr/>
        </p:nvSpPr>
        <p:spPr>
          <a:xfrm>
            <a:off x="6646216" y="2784884"/>
            <a:ext cx="449943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Second round of MPNN increases mean </a:t>
            </a:r>
            <a:r>
              <a:rPr lang="en-US" sz="2400" dirty="0" err="1"/>
              <a:t>plddt</a:t>
            </a:r>
            <a:r>
              <a:rPr lang="en-US" sz="2400" dirty="0"/>
              <a:t> from ~73 to ~79 (~63 for originals)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After round 2, the mean </a:t>
            </a:r>
            <a:r>
              <a:rPr lang="en-US" sz="2400" dirty="0" err="1"/>
              <a:t>plddt</a:t>
            </a:r>
            <a:r>
              <a:rPr lang="en-US" sz="2400" dirty="0"/>
              <a:t> for the best design for each backbone increases from ~88 to ~91</a:t>
            </a:r>
          </a:p>
        </p:txBody>
      </p:sp>
    </p:spTree>
    <p:extLst>
      <p:ext uri="{BB962C8B-B14F-4D97-AF65-F5344CB8AC3E}">
        <p14:creationId xmlns:p14="http://schemas.microsoft.com/office/powerpoint/2010/main" val="2241706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F546A-605A-474E-932E-6F85CC0FC005}"/>
              </a:ext>
            </a:extLst>
          </p:cNvPr>
          <p:cNvSpPr txBox="1"/>
          <p:nvPr/>
        </p:nvSpPr>
        <p:spPr>
          <a:xfrm>
            <a:off x="819094" y="148590"/>
            <a:ext cx="10268517" cy="1200329"/>
          </a:xfrm>
          <a:prstGeom prst="rect">
            <a:avLst/>
          </a:prstGeom>
          <a:noFill/>
        </p:spPr>
        <p:txBody>
          <a:bodyPr wrap="none" rtlCol="0">
            <a:spAutoFit/>
          </a:bodyPr>
          <a:lstStyle/>
          <a:p>
            <a:pPr algn="ctr"/>
            <a:r>
              <a:rPr lang="en-US" sz="2400" b="1" dirty="0">
                <a:sym typeface="Wingdings" pitchFamily="2" charset="2"/>
              </a:rPr>
              <a:t>419 Designs Selected for Matching</a:t>
            </a:r>
          </a:p>
          <a:p>
            <a:pPr algn="ctr"/>
            <a:r>
              <a:rPr lang="en-US" sz="2400" dirty="0">
                <a:sym typeface="Wingdings" pitchFamily="2" charset="2"/>
              </a:rPr>
              <a:t>= up to 5 for each of 125 backbones, </a:t>
            </a:r>
            <a:r>
              <a:rPr lang="en-US" sz="2400" dirty="0" err="1">
                <a:sym typeface="Wingdings" pitchFamily="2" charset="2"/>
              </a:rPr>
              <a:t>plddt</a:t>
            </a:r>
            <a:r>
              <a:rPr lang="en-US" sz="2400" dirty="0">
                <a:sym typeface="Wingdings" pitchFamily="2" charset="2"/>
              </a:rPr>
              <a:t>&gt;80.0</a:t>
            </a:r>
          </a:p>
          <a:p>
            <a:pPr algn="ctr"/>
            <a:r>
              <a:rPr lang="en-US" sz="2400" b="1" dirty="0">
                <a:sym typeface="Wingdings" pitchFamily="2" charset="2"/>
              </a:rPr>
              <a:t>Comparison of Rosetta Metrics for 125 original and 419 selected ‘best’ Designs:</a:t>
            </a:r>
            <a:endParaRPr lang="en-US" b="1" dirty="0">
              <a:sym typeface="Wingdings" pitchFamily="2" charset="2"/>
            </a:endParaRPr>
          </a:p>
        </p:txBody>
      </p:sp>
      <p:pic>
        <p:nvPicPr>
          <p:cNvPr id="5" name="Picture 4">
            <a:extLst>
              <a:ext uri="{FF2B5EF4-FFF2-40B4-BE49-F238E27FC236}">
                <a16:creationId xmlns:a16="http://schemas.microsoft.com/office/drawing/2014/main" id="{9BD1EEAE-DF72-B242-A002-0F9F1BE38D86}"/>
              </a:ext>
            </a:extLst>
          </p:cNvPr>
          <p:cNvPicPr>
            <a:picLocks noChangeAspect="1"/>
          </p:cNvPicPr>
          <p:nvPr/>
        </p:nvPicPr>
        <p:blipFill>
          <a:blip r:embed="rId2"/>
          <a:stretch>
            <a:fillRect/>
          </a:stretch>
        </p:blipFill>
        <p:spPr>
          <a:xfrm>
            <a:off x="260880" y="1348919"/>
            <a:ext cx="6533181" cy="4903429"/>
          </a:xfrm>
          <a:prstGeom prst="rect">
            <a:avLst/>
          </a:prstGeom>
        </p:spPr>
      </p:pic>
      <p:sp>
        <p:nvSpPr>
          <p:cNvPr id="7" name="TextBox 6">
            <a:extLst>
              <a:ext uri="{FF2B5EF4-FFF2-40B4-BE49-F238E27FC236}">
                <a16:creationId xmlns:a16="http://schemas.microsoft.com/office/drawing/2014/main" id="{1BCA0037-CF72-9A4A-9367-773530DC0343}"/>
              </a:ext>
            </a:extLst>
          </p:cNvPr>
          <p:cNvSpPr txBox="1"/>
          <p:nvPr/>
        </p:nvSpPr>
        <p:spPr>
          <a:xfrm>
            <a:off x="7018099" y="3317888"/>
            <a:ext cx="4069512" cy="1200329"/>
          </a:xfrm>
          <a:prstGeom prst="rect">
            <a:avLst/>
          </a:prstGeom>
          <a:noFill/>
        </p:spPr>
        <p:txBody>
          <a:bodyPr wrap="none" rtlCol="0">
            <a:spAutoFit/>
          </a:bodyPr>
          <a:lstStyle/>
          <a:p>
            <a:r>
              <a:rPr lang="en-US" dirty="0"/>
              <a:t>Fa </a:t>
            </a:r>
            <a:r>
              <a:rPr lang="en-US" dirty="0" err="1"/>
              <a:t>atr</a:t>
            </a:r>
            <a:r>
              <a:rPr lang="en-US" dirty="0"/>
              <a:t> lower </a:t>
            </a:r>
          </a:p>
          <a:p>
            <a:r>
              <a:rPr lang="en-US" dirty="0"/>
              <a:t>Fa rep higher </a:t>
            </a:r>
          </a:p>
          <a:p>
            <a:r>
              <a:rPr lang="en-US" dirty="0"/>
              <a:t>Statistical things lower (</a:t>
            </a:r>
            <a:r>
              <a:rPr lang="en-US" dirty="0" err="1"/>
              <a:t>p_aa_pp</a:t>
            </a:r>
            <a:r>
              <a:rPr lang="en-US" dirty="0"/>
              <a:t>, </a:t>
            </a:r>
            <a:r>
              <a:rPr lang="en-US" dirty="0" err="1"/>
              <a:t>fa_dun</a:t>
            </a:r>
            <a:r>
              <a:rPr lang="en-US" dirty="0"/>
              <a:t>)</a:t>
            </a:r>
          </a:p>
          <a:p>
            <a:r>
              <a:rPr lang="en-US" dirty="0"/>
              <a:t>Fa sol higher, </a:t>
            </a:r>
            <a:r>
              <a:rPr lang="en-US" dirty="0" err="1"/>
              <a:t>lk</a:t>
            </a:r>
            <a:r>
              <a:rPr lang="en-US" dirty="0"/>
              <a:t> ball lower </a:t>
            </a:r>
          </a:p>
        </p:txBody>
      </p:sp>
    </p:spTree>
    <p:extLst>
      <p:ext uri="{BB962C8B-B14F-4D97-AF65-F5344CB8AC3E}">
        <p14:creationId xmlns:p14="http://schemas.microsoft.com/office/powerpoint/2010/main" val="1159974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F546A-605A-474E-932E-6F85CC0FC005}"/>
              </a:ext>
            </a:extLst>
          </p:cNvPr>
          <p:cNvSpPr txBox="1"/>
          <p:nvPr/>
        </p:nvSpPr>
        <p:spPr>
          <a:xfrm>
            <a:off x="1777398" y="148590"/>
            <a:ext cx="8351902" cy="1200329"/>
          </a:xfrm>
          <a:prstGeom prst="rect">
            <a:avLst/>
          </a:prstGeom>
          <a:noFill/>
        </p:spPr>
        <p:txBody>
          <a:bodyPr wrap="none" rtlCol="0">
            <a:spAutoFit/>
          </a:bodyPr>
          <a:lstStyle/>
          <a:p>
            <a:pPr algn="ctr"/>
            <a:r>
              <a:rPr lang="en-US" sz="2400" b="1" dirty="0">
                <a:sym typeface="Wingdings" pitchFamily="2" charset="2"/>
              </a:rPr>
              <a:t>419 Designs Selected for Matching</a:t>
            </a:r>
          </a:p>
          <a:p>
            <a:pPr algn="ctr"/>
            <a:r>
              <a:rPr lang="en-US" sz="2400" dirty="0">
                <a:sym typeface="Wingdings" pitchFamily="2" charset="2"/>
              </a:rPr>
              <a:t>= up to 5 for each of 125 backbones, </a:t>
            </a:r>
            <a:r>
              <a:rPr lang="en-US" sz="2400" dirty="0" err="1">
                <a:sym typeface="Wingdings" pitchFamily="2" charset="2"/>
              </a:rPr>
              <a:t>plddt</a:t>
            </a:r>
            <a:r>
              <a:rPr lang="en-US" sz="2400" dirty="0">
                <a:sym typeface="Wingdings" pitchFamily="2" charset="2"/>
              </a:rPr>
              <a:t>&gt;80.0</a:t>
            </a:r>
          </a:p>
          <a:p>
            <a:pPr algn="ctr"/>
            <a:r>
              <a:rPr lang="en-US" sz="2400" b="1" dirty="0">
                <a:sym typeface="Wingdings" pitchFamily="2" charset="2"/>
              </a:rPr>
              <a:t>Comparison of Rosetta Metrics for 125 original and 419 Designs:</a:t>
            </a:r>
            <a:endParaRPr lang="en-US" b="1" dirty="0">
              <a:sym typeface="Wingdings" pitchFamily="2" charset="2"/>
            </a:endParaRPr>
          </a:p>
        </p:txBody>
      </p:sp>
      <p:pic>
        <p:nvPicPr>
          <p:cNvPr id="3" name="Picture 2">
            <a:extLst>
              <a:ext uri="{FF2B5EF4-FFF2-40B4-BE49-F238E27FC236}">
                <a16:creationId xmlns:a16="http://schemas.microsoft.com/office/drawing/2014/main" id="{05FD4873-E96E-904D-963A-30028005A784}"/>
              </a:ext>
            </a:extLst>
          </p:cNvPr>
          <p:cNvPicPr>
            <a:picLocks noChangeAspect="1"/>
          </p:cNvPicPr>
          <p:nvPr/>
        </p:nvPicPr>
        <p:blipFill>
          <a:blip r:embed="rId2"/>
          <a:stretch>
            <a:fillRect/>
          </a:stretch>
        </p:blipFill>
        <p:spPr>
          <a:xfrm>
            <a:off x="5909104" y="1792338"/>
            <a:ext cx="5854700" cy="4394200"/>
          </a:xfrm>
          <a:prstGeom prst="rect">
            <a:avLst/>
          </a:prstGeom>
        </p:spPr>
      </p:pic>
      <p:pic>
        <p:nvPicPr>
          <p:cNvPr id="4" name="Picture 3">
            <a:extLst>
              <a:ext uri="{FF2B5EF4-FFF2-40B4-BE49-F238E27FC236}">
                <a16:creationId xmlns:a16="http://schemas.microsoft.com/office/drawing/2014/main" id="{FEB267BC-65CD-9D47-B391-94C77AA1BC44}"/>
              </a:ext>
            </a:extLst>
          </p:cNvPr>
          <p:cNvPicPr>
            <a:picLocks noChangeAspect="1"/>
          </p:cNvPicPr>
          <p:nvPr/>
        </p:nvPicPr>
        <p:blipFill>
          <a:blip r:embed="rId3"/>
          <a:stretch>
            <a:fillRect/>
          </a:stretch>
        </p:blipFill>
        <p:spPr>
          <a:xfrm>
            <a:off x="197055" y="1873454"/>
            <a:ext cx="5854700" cy="4394200"/>
          </a:xfrm>
          <a:prstGeom prst="rect">
            <a:avLst/>
          </a:prstGeom>
        </p:spPr>
      </p:pic>
      <p:sp>
        <p:nvSpPr>
          <p:cNvPr id="5" name="TextBox 4">
            <a:extLst>
              <a:ext uri="{FF2B5EF4-FFF2-40B4-BE49-F238E27FC236}">
                <a16:creationId xmlns:a16="http://schemas.microsoft.com/office/drawing/2014/main" id="{547AC9FE-B59D-2043-BF8D-27CDC9634E16}"/>
              </a:ext>
            </a:extLst>
          </p:cNvPr>
          <p:cNvSpPr txBox="1"/>
          <p:nvPr/>
        </p:nvSpPr>
        <p:spPr>
          <a:xfrm>
            <a:off x="1907926" y="1648230"/>
            <a:ext cx="2560316" cy="400110"/>
          </a:xfrm>
          <a:prstGeom prst="rect">
            <a:avLst/>
          </a:prstGeom>
          <a:noFill/>
        </p:spPr>
        <p:txBody>
          <a:bodyPr wrap="none" rtlCol="0">
            <a:spAutoFit/>
          </a:bodyPr>
          <a:lstStyle/>
          <a:p>
            <a:r>
              <a:rPr lang="en-US" sz="2000" b="1" dirty="0"/>
              <a:t>Atomic Contact Count </a:t>
            </a:r>
          </a:p>
        </p:txBody>
      </p:sp>
      <p:sp>
        <p:nvSpPr>
          <p:cNvPr id="6" name="TextBox 5">
            <a:extLst>
              <a:ext uri="{FF2B5EF4-FFF2-40B4-BE49-F238E27FC236}">
                <a16:creationId xmlns:a16="http://schemas.microsoft.com/office/drawing/2014/main" id="{7A666CAC-2368-374A-A7BA-E9972B25E160}"/>
              </a:ext>
            </a:extLst>
          </p:cNvPr>
          <p:cNvSpPr txBox="1"/>
          <p:nvPr/>
        </p:nvSpPr>
        <p:spPr>
          <a:xfrm>
            <a:off x="7420577" y="1607672"/>
            <a:ext cx="3354829" cy="400110"/>
          </a:xfrm>
          <a:prstGeom prst="rect">
            <a:avLst/>
          </a:prstGeom>
          <a:noFill/>
        </p:spPr>
        <p:txBody>
          <a:bodyPr wrap="none" rtlCol="0">
            <a:spAutoFit/>
          </a:bodyPr>
          <a:lstStyle/>
          <a:p>
            <a:r>
              <a:rPr lang="en-US" sz="2000" b="1" dirty="0"/>
              <a:t>Buried Nonpolar Surface Area</a:t>
            </a:r>
          </a:p>
        </p:txBody>
      </p:sp>
    </p:spTree>
    <p:extLst>
      <p:ext uri="{BB962C8B-B14F-4D97-AF65-F5344CB8AC3E}">
        <p14:creationId xmlns:p14="http://schemas.microsoft.com/office/powerpoint/2010/main" val="91528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F546A-605A-474E-932E-6F85CC0FC005}"/>
              </a:ext>
            </a:extLst>
          </p:cNvPr>
          <p:cNvSpPr txBox="1"/>
          <p:nvPr/>
        </p:nvSpPr>
        <p:spPr>
          <a:xfrm>
            <a:off x="1777398" y="148590"/>
            <a:ext cx="8351902" cy="1200329"/>
          </a:xfrm>
          <a:prstGeom prst="rect">
            <a:avLst/>
          </a:prstGeom>
          <a:noFill/>
        </p:spPr>
        <p:txBody>
          <a:bodyPr wrap="none" rtlCol="0">
            <a:spAutoFit/>
          </a:bodyPr>
          <a:lstStyle/>
          <a:p>
            <a:pPr algn="ctr"/>
            <a:r>
              <a:rPr lang="en-US" sz="2400" b="1" dirty="0">
                <a:sym typeface="Wingdings" pitchFamily="2" charset="2"/>
              </a:rPr>
              <a:t>419 Designs Selected for Matching</a:t>
            </a:r>
          </a:p>
          <a:p>
            <a:pPr algn="ctr"/>
            <a:r>
              <a:rPr lang="en-US" sz="2400" dirty="0">
                <a:sym typeface="Wingdings" pitchFamily="2" charset="2"/>
              </a:rPr>
              <a:t>= up to 5 for each of 125 backbones, </a:t>
            </a:r>
            <a:r>
              <a:rPr lang="en-US" sz="2400" dirty="0" err="1">
                <a:sym typeface="Wingdings" pitchFamily="2" charset="2"/>
              </a:rPr>
              <a:t>plddt</a:t>
            </a:r>
            <a:r>
              <a:rPr lang="en-US" sz="2400" dirty="0">
                <a:sym typeface="Wingdings" pitchFamily="2" charset="2"/>
              </a:rPr>
              <a:t>&gt;80.0</a:t>
            </a:r>
          </a:p>
          <a:p>
            <a:pPr algn="ctr"/>
            <a:r>
              <a:rPr lang="en-US" sz="2400" b="1" dirty="0">
                <a:sym typeface="Wingdings" pitchFamily="2" charset="2"/>
              </a:rPr>
              <a:t>Comparison of Rosetta Metrics for 125 original and 419 Designs:</a:t>
            </a:r>
            <a:endParaRPr lang="en-US" b="1" dirty="0">
              <a:sym typeface="Wingdings" pitchFamily="2" charset="2"/>
            </a:endParaRPr>
          </a:p>
        </p:txBody>
      </p:sp>
      <p:pic>
        <p:nvPicPr>
          <p:cNvPr id="3" name="Picture 2">
            <a:extLst>
              <a:ext uri="{FF2B5EF4-FFF2-40B4-BE49-F238E27FC236}">
                <a16:creationId xmlns:a16="http://schemas.microsoft.com/office/drawing/2014/main" id="{C8F11A1D-A346-BC4E-B52A-A9D358D1125D}"/>
              </a:ext>
            </a:extLst>
          </p:cNvPr>
          <p:cNvPicPr>
            <a:picLocks noChangeAspect="1"/>
          </p:cNvPicPr>
          <p:nvPr/>
        </p:nvPicPr>
        <p:blipFill>
          <a:blip r:embed="rId2"/>
          <a:stretch>
            <a:fillRect/>
          </a:stretch>
        </p:blipFill>
        <p:spPr>
          <a:xfrm>
            <a:off x="5454650" y="1879861"/>
            <a:ext cx="5854700" cy="4394200"/>
          </a:xfrm>
          <a:prstGeom prst="rect">
            <a:avLst/>
          </a:prstGeom>
        </p:spPr>
      </p:pic>
      <p:pic>
        <p:nvPicPr>
          <p:cNvPr id="4" name="Picture 3">
            <a:extLst>
              <a:ext uri="{FF2B5EF4-FFF2-40B4-BE49-F238E27FC236}">
                <a16:creationId xmlns:a16="http://schemas.microsoft.com/office/drawing/2014/main" id="{92DDA6DE-B1B0-3F4E-A613-7C0708D05CED}"/>
              </a:ext>
            </a:extLst>
          </p:cNvPr>
          <p:cNvPicPr>
            <a:picLocks noChangeAspect="1"/>
          </p:cNvPicPr>
          <p:nvPr/>
        </p:nvPicPr>
        <p:blipFill>
          <a:blip r:embed="rId3"/>
          <a:stretch>
            <a:fillRect/>
          </a:stretch>
        </p:blipFill>
        <p:spPr>
          <a:xfrm>
            <a:off x="241300" y="1879861"/>
            <a:ext cx="5854700" cy="4394200"/>
          </a:xfrm>
          <a:prstGeom prst="rect">
            <a:avLst/>
          </a:prstGeom>
        </p:spPr>
      </p:pic>
      <p:sp>
        <p:nvSpPr>
          <p:cNvPr id="5" name="TextBox 4">
            <a:extLst>
              <a:ext uri="{FF2B5EF4-FFF2-40B4-BE49-F238E27FC236}">
                <a16:creationId xmlns:a16="http://schemas.microsoft.com/office/drawing/2014/main" id="{86064E75-3107-2D48-93CB-DE0DD0DC0E2B}"/>
              </a:ext>
            </a:extLst>
          </p:cNvPr>
          <p:cNvSpPr txBox="1"/>
          <p:nvPr/>
        </p:nvSpPr>
        <p:spPr>
          <a:xfrm>
            <a:off x="1383397" y="1695195"/>
            <a:ext cx="3829895" cy="400110"/>
          </a:xfrm>
          <a:prstGeom prst="rect">
            <a:avLst/>
          </a:prstGeom>
          <a:noFill/>
        </p:spPr>
        <p:txBody>
          <a:bodyPr wrap="none" rtlCol="0">
            <a:spAutoFit/>
          </a:bodyPr>
          <a:lstStyle/>
          <a:p>
            <a:r>
              <a:rPr lang="en-US" sz="2000" b="1" dirty="0"/>
              <a:t>Exposed hydrophobic surface area</a:t>
            </a:r>
          </a:p>
        </p:txBody>
      </p:sp>
      <p:sp>
        <p:nvSpPr>
          <p:cNvPr id="6" name="TextBox 5">
            <a:extLst>
              <a:ext uri="{FF2B5EF4-FFF2-40B4-BE49-F238E27FC236}">
                <a16:creationId xmlns:a16="http://schemas.microsoft.com/office/drawing/2014/main" id="{52926852-7895-DA4A-AD84-6D888D28C846}"/>
              </a:ext>
            </a:extLst>
          </p:cNvPr>
          <p:cNvSpPr txBox="1"/>
          <p:nvPr/>
        </p:nvSpPr>
        <p:spPr>
          <a:xfrm>
            <a:off x="7856738" y="1668188"/>
            <a:ext cx="1691873" cy="400110"/>
          </a:xfrm>
          <a:prstGeom prst="rect">
            <a:avLst/>
          </a:prstGeom>
          <a:noFill/>
        </p:spPr>
        <p:txBody>
          <a:bodyPr wrap="none" rtlCol="0">
            <a:spAutoFit/>
          </a:bodyPr>
          <a:lstStyle/>
          <a:p>
            <a:r>
              <a:rPr lang="en-US" sz="2000" b="1" dirty="0"/>
              <a:t>Cavity volume</a:t>
            </a:r>
          </a:p>
        </p:txBody>
      </p:sp>
    </p:spTree>
    <p:extLst>
      <p:ext uri="{BB962C8B-B14F-4D97-AF65-F5344CB8AC3E}">
        <p14:creationId xmlns:p14="http://schemas.microsoft.com/office/powerpoint/2010/main" val="3015679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F546A-605A-474E-932E-6F85CC0FC005}"/>
              </a:ext>
            </a:extLst>
          </p:cNvPr>
          <p:cNvSpPr txBox="1"/>
          <p:nvPr/>
        </p:nvSpPr>
        <p:spPr>
          <a:xfrm>
            <a:off x="1777398" y="148590"/>
            <a:ext cx="8351902" cy="1200329"/>
          </a:xfrm>
          <a:prstGeom prst="rect">
            <a:avLst/>
          </a:prstGeom>
          <a:noFill/>
        </p:spPr>
        <p:txBody>
          <a:bodyPr wrap="none" rtlCol="0">
            <a:spAutoFit/>
          </a:bodyPr>
          <a:lstStyle/>
          <a:p>
            <a:pPr algn="ctr"/>
            <a:r>
              <a:rPr lang="en-US" sz="2400" b="1" dirty="0">
                <a:sym typeface="Wingdings" pitchFamily="2" charset="2"/>
              </a:rPr>
              <a:t>419 Designs Selected for Matching</a:t>
            </a:r>
          </a:p>
          <a:p>
            <a:pPr algn="ctr"/>
            <a:r>
              <a:rPr lang="en-US" sz="2400" dirty="0">
                <a:sym typeface="Wingdings" pitchFamily="2" charset="2"/>
              </a:rPr>
              <a:t>= up to 5 for each of 125 backbones, </a:t>
            </a:r>
            <a:r>
              <a:rPr lang="en-US" sz="2400" dirty="0" err="1">
                <a:sym typeface="Wingdings" pitchFamily="2" charset="2"/>
              </a:rPr>
              <a:t>plddt</a:t>
            </a:r>
            <a:r>
              <a:rPr lang="en-US" sz="2400" dirty="0">
                <a:sym typeface="Wingdings" pitchFamily="2" charset="2"/>
              </a:rPr>
              <a:t>&gt;80.0</a:t>
            </a:r>
          </a:p>
          <a:p>
            <a:pPr algn="ctr"/>
            <a:r>
              <a:rPr lang="en-US" sz="2400" b="1" dirty="0">
                <a:sym typeface="Wingdings" pitchFamily="2" charset="2"/>
              </a:rPr>
              <a:t>Comparison of Rosetta Metrics for 125 original and 419 Designs:</a:t>
            </a:r>
            <a:endParaRPr lang="en-US" b="1" dirty="0">
              <a:sym typeface="Wingdings" pitchFamily="2" charset="2"/>
            </a:endParaRPr>
          </a:p>
        </p:txBody>
      </p:sp>
      <p:pic>
        <p:nvPicPr>
          <p:cNvPr id="6" name="Picture 5">
            <a:extLst>
              <a:ext uri="{FF2B5EF4-FFF2-40B4-BE49-F238E27FC236}">
                <a16:creationId xmlns:a16="http://schemas.microsoft.com/office/drawing/2014/main" id="{39578BC9-A91C-894B-8858-AEF23CD0A11C}"/>
              </a:ext>
            </a:extLst>
          </p:cNvPr>
          <p:cNvPicPr>
            <a:picLocks noChangeAspect="1"/>
          </p:cNvPicPr>
          <p:nvPr/>
        </p:nvPicPr>
        <p:blipFill>
          <a:blip r:embed="rId2"/>
          <a:stretch>
            <a:fillRect/>
          </a:stretch>
        </p:blipFill>
        <p:spPr>
          <a:xfrm>
            <a:off x="241300" y="1659603"/>
            <a:ext cx="5854700" cy="4394200"/>
          </a:xfrm>
          <a:prstGeom prst="rect">
            <a:avLst/>
          </a:prstGeom>
        </p:spPr>
      </p:pic>
      <p:pic>
        <p:nvPicPr>
          <p:cNvPr id="7" name="Picture 6">
            <a:extLst>
              <a:ext uri="{FF2B5EF4-FFF2-40B4-BE49-F238E27FC236}">
                <a16:creationId xmlns:a16="http://schemas.microsoft.com/office/drawing/2014/main" id="{0DAE153C-9604-824C-A116-F8C739E1EF77}"/>
              </a:ext>
            </a:extLst>
          </p:cNvPr>
          <p:cNvPicPr>
            <a:picLocks noChangeAspect="1"/>
          </p:cNvPicPr>
          <p:nvPr/>
        </p:nvPicPr>
        <p:blipFill>
          <a:blip r:embed="rId3"/>
          <a:stretch>
            <a:fillRect/>
          </a:stretch>
        </p:blipFill>
        <p:spPr>
          <a:xfrm>
            <a:off x="5953349" y="1659603"/>
            <a:ext cx="5854700" cy="4394200"/>
          </a:xfrm>
          <a:prstGeom prst="rect">
            <a:avLst/>
          </a:prstGeom>
        </p:spPr>
      </p:pic>
      <p:sp>
        <p:nvSpPr>
          <p:cNvPr id="8" name="TextBox 7">
            <a:extLst>
              <a:ext uri="{FF2B5EF4-FFF2-40B4-BE49-F238E27FC236}">
                <a16:creationId xmlns:a16="http://schemas.microsoft.com/office/drawing/2014/main" id="{F6D0C0A4-F61F-894B-9CD5-1B0061A7EDCE}"/>
              </a:ext>
            </a:extLst>
          </p:cNvPr>
          <p:cNvSpPr txBox="1"/>
          <p:nvPr/>
        </p:nvSpPr>
        <p:spPr>
          <a:xfrm>
            <a:off x="2232945" y="1459548"/>
            <a:ext cx="1871410" cy="400110"/>
          </a:xfrm>
          <a:prstGeom prst="rect">
            <a:avLst/>
          </a:prstGeom>
          <a:noFill/>
        </p:spPr>
        <p:txBody>
          <a:bodyPr wrap="none" rtlCol="0">
            <a:spAutoFit/>
          </a:bodyPr>
          <a:lstStyle/>
          <a:p>
            <a:r>
              <a:rPr lang="en-US" sz="2000" b="1" dirty="0"/>
              <a:t>Packing statistic</a:t>
            </a:r>
          </a:p>
        </p:txBody>
      </p:sp>
    </p:spTree>
    <p:extLst>
      <p:ext uri="{BB962C8B-B14F-4D97-AF65-F5344CB8AC3E}">
        <p14:creationId xmlns:p14="http://schemas.microsoft.com/office/powerpoint/2010/main" val="323180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F546A-605A-474E-932E-6F85CC0FC005}"/>
              </a:ext>
            </a:extLst>
          </p:cNvPr>
          <p:cNvSpPr txBox="1"/>
          <p:nvPr/>
        </p:nvSpPr>
        <p:spPr>
          <a:xfrm>
            <a:off x="1777398" y="148590"/>
            <a:ext cx="8351902" cy="1200329"/>
          </a:xfrm>
          <a:prstGeom prst="rect">
            <a:avLst/>
          </a:prstGeom>
          <a:noFill/>
        </p:spPr>
        <p:txBody>
          <a:bodyPr wrap="none" rtlCol="0">
            <a:spAutoFit/>
          </a:bodyPr>
          <a:lstStyle/>
          <a:p>
            <a:pPr algn="ctr"/>
            <a:r>
              <a:rPr lang="en-US" sz="2400" b="1" dirty="0">
                <a:sym typeface="Wingdings" pitchFamily="2" charset="2"/>
              </a:rPr>
              <a:t>419 Designs Selected for Matching</a:t>
            </a:r>
          </a:p>
          <a:p>
            <a:pPr algn="ctr"/>
            <a:r>
              <a:rPr lang="en-US" sz="2400" dirty="0">
                <a:sym typeface="Wingdings" pitchFamily="2" charset="2"/>
              </a:rPr>
              <a:t>= up to 5 for each of 125 backbones, </a:t>
            </a:r>
            <a:r>
              <a:rPr lang="en-US" sz="2400" dirty="0" err="1">
                <a:sym typeface="Wingdings" pitchFamily="2" charset="2"/>
              </a:rPr>
              <a:t>plddt</a:t>
            </a:r>
            <a:r>
              <a:rPr lang="en-US" sz="2400" dirty="0">
                <a:sym typeface="Wingdings" pitchFamily="2" charset="2"/>
              </a:rPr>
              <a:t>&gt;80.0</a:t>
            </a:r>
          </a:p>
          <a:p>
            <a:pPr algn="ctr"/>
            <a:r>
              <a:rPr lang="en-US" sz="2400" b="1" dirty="0">
                <a:sym typeface="Wingdings" pitchFamily="2" charset="2"/>
              </a:rPr>
              <a:t>Comparison of Rosetta Metrics for 125 original and 419 Designs:</a:t>
            </a:r>
            <a:endParaRPr lang="en-US" b="1" dirty="0">
              <a:sym typeface="Wingdings" pitchFamily="2" charset="2"/>
            </a:endParaRPr>
          </a:p>
        </p:txBody>
      </p:sp>
      <p:pic>
        <p:nvPicPr>
          <p:cNvPr id="3" name="Picture 2">
            <a:extLst>
              <a:ext uri="{FF2B5EF4-FFF2-40B4-BE49-F238E27FC236}">
                <a16:creationId xmlns:a16="http://schemas.microsoft.com/office/drawing/2014/main" id="{8E7E396C-9EEA-F74D-B8C1-1CB32C9472BB}"/>
              </a:ext>
            </a:extLst>
          </p:cNvPr>
          <p:cNvPicPr>
            <a:picLocks noChangeAspect="1"/>
          </p:cNvPicPr>
          <p:nvPr/>
        </p:nvPicPr>
        <p:blipFill>
          <a:blip r:embed="rId2"/>
          <a:stretch>
            <a:fillRect/>
          </a:stretch>
        </p:blipFill>
        <p:spPr>
          <a:xfrm>
            <a:off x="241300" y="1348919"/>
            <a:ext cx="5854700" cy="4394200"/>
          </a:xfrm>
          <a:prstGeom prst="rect">
            <a:avLst/>
          </a:prstGeom>
        </p:spPr>
      </p:pic>
      <p:pic>
        <p:nvPicPr>
          <p:cNvPr id="4" name="Picture 3">
            <a:extLst>
              <a:ext uri="{FF2B5EF4-FFF2-40B4-BE49-F238E27FC236}">
                <a16:creationId xmlns:a16="http://schemas.microsoft.com/office/drawing/2014/main" id="{C26149F3-54F6-A74E-BA36-EFCD9B02C0CB}"/>
              </a:ext>
            </a:extLst>
          </p:cNvPr>
          <p:cNvPicPr>
            <a:picLocks noChangeAspect="1"/>
          </p:cNvPicPr>
          <p:nvPr/>
        </p:nvPicPr>
        <p:blipFill>
          <a:blip r:embed="rId3"/>
          <a:stretch>
            <a:fillRect/>
          </a:stretch>
        </p:blipFill>
        <p:spPr>
          <a:xfrm>
            <a:off x="5953349" y="1348919"/>
            <a:ext cx="5854700" cy="4394200"/>
          </a:xfrm>
          <a:prstGeom prst="rect">
            <a:avLst/>
          </a:prstGeom>
        </p:spPr>
      </p:pic>
    </p:spTree>
    <p:extLst>
      <p:ext uri="{BB962C8B-B14F-4D97-AF65-F5344CB8AC3E}">
        <p14:creationId xmlns:p14="http://schemas.microsoft.com/office/powerpoint/2010/main" val="25607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9E8DB7-6E05-E44E-A938-08094CC2AFC1}"/>
              </a:ext>
            </a:extLst>
          </p:cNvPr>
          <p:cNvPicPr/>
          <p:nvPr/>
        </p:nvPicPr>
        <p:blipFill rotWithShape="1">
          <a:blip r:embed="rId2">
            <a:extLst>
              <a:ext uri="{28A0092B-C50C-407E-A947-70E740481C1C}">
                <a14:useLocalDpi xmlns:a14="http://schemas.microsoft.com/office/drawing/2010/main" val="0"/>
              </a:ext>
            </a:extLst>
          </a:blip>
          <a:srcRect b="29743"/>
          <a:stretch/>
        </p:blipFill>
        <p:spPr>
          <a:xfrm>
            <a:off x="3387777" y="454410"/>
            <a:ext cx="8064708" cy="5874828"/>
          </a:xfrm>
          <a:prstGeom prst="rect">
            <a:avLst/>
          </a:prstGeom>
        </p:spPr>
      </p:pic>
      <p:sp>
        <p:nvSpPr>
          <p:cNvPr id="5" name="TextBox 4">
            <a:extLst>
              <a:ext uri="{FF2B5EF4-FFF2-40B4-BE49-F238E27FC236}">
                <a16:creationId xmlns:a16="http://schemas.microsoft.com/office/drawing/2014/main" id="{C99102BF-96CF-AD42-A237-AAAAFDE763DA}"/>
              </a:ext>
            </a:extLst>
          </p:cNvPr>
          <p:cNvSpPr txBox="1"/>
          <p:nvPr/>
        </p:nvSpPr>
        <p:spPr>
          <a:xfrm>
            <a:off x="0" y="454410"/>
            <a:ext cx="3492708" cy="3970318"/>
          </a:xfrm>
          <a:prstGeom prst="rect">
            <a:avLst/>
          </a:prstGeom>
          <a:noFill/>
        </p:spPr>
        <p:txBody>
          <a:bodyPr wrap="square" rtlCol="0">
            <a:spAutoFit/>
          </a:bodyPr>
          <a:lstStyle/>
          <a:p>
            <a:pPr algn="ctr"/>
            <a:r>
              <a:rPr lang="en-US" b="1" u="sng" dirty="0"/>
              <a:t>Protocol Overview </a:t>
            </a:r>
          </a:p>
          <a:p>
            <a:endParaRPr lang="en-US" dirty="0"/>
          </a:p>
          <a:p>
            <a:r>
              <a:rPr lang="en-US" b="1" dirty="0"/>
              <a:t>A. Define Fragments of target molecule</a:t>
            </a:r>
            <a:r>
              <a:rPr lang="en-US" dirty="0"/>
              <a:t>. </a:t>
            </a:r>
          </a:p>
          <a:p>
            <a:pPr marL="342900" indent="-342900">
              <a:buAutoNum type="alphaUcPeriod"/>
            </a:pPr>
            <a:endParaRPr lang="en-US" dirty="0"/>
          </a:p>
          <a:p>
            <a:r>
              <a:rPr lang="en-US" b="1" dirty="0"/>
              <a:t>B. Scrape PDB for protein-fragment contacts and spatially transform relative to target molecule.</a:t>
            </a:r>
          </a:p>
          <a:p>
            <a:r>
              <a:rPr lang="en-US" b="1" dirty="0"/>
              <a:t> </a:t>
            </a:r>
            <a:endParaRPr lang="en-US" dirty="0"/>
          </a:p>
          <a:p>
            <a:r>
              <a:rPr lang="en-US" b="1" dirty="0"/>
              <a:t>C. Monte Carlo assembly of binding motifs from contact pool </a:t>
            </a:r>
            <a:endParaRPr lang="en-US" dirty="0"/>
          </a:p>
          <a:p>
            <a:endParaRPr lang="en-US" dirty="0"/>
          </a:p>
          <a:p>
            <a:endParaRPr lang="en-US" dirty="0"/>
          </a:p>
        </p:txBody>
      </p:sp>
      <p:sp>
        <p:nvSpPr>
          <p:cNvPr id="6" name="TextBox 5">
            <a:extLst>
              <a:ext uri="{FF2B5EF4-FFF2-40B4-BE49-F238E27FC236}">
                <a16:creationId xmlns:a16="http://schemas.microsoft.com/office/drawing/2014/main" id="{F6291A90-7D7F-7A48-890D-D59C9630B590}"/>
              </a:ext>
            </a:extLst>
          </p:cNvPr>
          <p:cNvSpPr txBox="1"/>
          <p:nvPr/>
        </p:nvSpPr>
        <p:spPr>
          <a:xfrm>
            <a:off x="1230761" y="-7255"/>
            <a:ext cx="9730484" cy="461665"/>
          </a:xfrm>
          <a:prstGeom prst="rect">
            <a:avLst/>
          </a:prstGeom>
          <a:noFill/>
        </p:spPr>
        <p:txBody>
          <a:bodyPr wrap="none" rtlCol="0">
            <a:spAutoFit/>
          </a:bodyPr>
          <a:lstStyle/>
          <a:p>
            <a:pPr algn="ctr"/>
            <a:r>
              <a:rPr lang="en-US" sz="2400" b="1" dirty="0">
                <a:sym typeface="Wingdings" pitchFamily="2" charset="2"/>
              </a:rPr>
              <a:t></a:t>
            </a:r>
            <a:r>
              <a:rPr lang="en-US" sz="2400" b="1" dirty="0"/>
              <a:t>Binding Sites From Fragments (BSFF) Generates Many Low Energy Motifs</a:t>
            </a:r>
          </a:p>
        </p:txBody>
      </p:sp>
      <p:sp>
        <p:nvSpPr>
          <p:cNvPr id="2" name="TextBox 1">
            <a:extLst>
              <a:ext uri="{FF2B5EF4-FFF2-40B4-BE49-F238E27FC236}">
                <a16:creationId xmlns:a16="http://schemas.microsoft.com/office/drawing/2014/main" id="{D3B3FFB1-8EF1-AD4B-96DF-788875DCF26C}"/>
              </a:ext>
            </a:extLst>
          </p:cNvPr>
          <p:cNvSpPr txBox="1"/>
          <p:nvPr/>
        </p:nvSpPr>
        <p:spPr>
          <a:xfrm>
            <a:off x="8795126" y="6329238"/>
            <a:ext cx="2909194" cy="369332"/>
          </a:xfrm>
          <a:prstGeom prst="rect">
            <a:avLst/>
          </a:prstGeom>
          <a:noFill/>
        </p:spPr>
        <p:txBody>
          <a:bodyPr wrap="none" rtlCol="0">
            <a:spAutoFit/>
          </a:bodyPr>
          <a:lstStyle/>
          <a:p>
            <a:r>
              <a:rPr lang="en-US" dirty="0"/>
              <a:t>J Lucas &amp; T </a:t>
            </a:r>
            <a:r>
              <a:rPr lang="en-US" dirty="0" err="1"/>
              <a:t>Kortemme</a:t>
            </a:r>
            <a:r>
              <a:rPr lang="en-US" dirty="0"/>
              <a:t> (2020)</a:t>
            </a:r>
          </a:p>
        </p:txBody>
      </p:sp>
    </p:spTree>
    <p:extLst>
      <p:ext uri="{BB962C8B-B14F-4D97-AF65-F5344CB8AC3E}">
        <p14:creationId xmlns:p14="http://schemas.microsoft.com/office/powerpoint/2010/main" val="125146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F546A-605A-474E-932E-6F85CC0FC005}"/>
              </a:ext>
            </a:extLst>
          </p:cNvPr>
          <p:cNvSpPr txBox="1"/>
          <p:nvPr/>
        </p:nvSpPr>
        <p:spPr>
          <a:xfrm>
            <a:off x="1777398" y="148590"/>
            <a:ext cx="8351902" cy="1200329"/>
          </a:xfrm>
          <a:prstGeom prst="rect">
            <a:avLst/>
          </a:prstGeom>
          <a:noFill/>
        </p:spPr>
        <p:txBody>
          <a:bodyPr wrap="none" rtlCol="0">
            <a:spAutoFit/>
          </a:bodyPr>
          <a:lstStyle/>
          <a:p>
            <a:pPr algn="ctr"/>
            <a:r>
              <a:rPr lang="en-US" sz="2400" b="1" dirty="0">
                <a:sym typeface="Wingdings" pitchFamily="2" charset="2"/>
              </a:rPr>
              <a:t>419 Designs Selected for Matching</a:t>
            </a:r>
          </a:p>
          <a:p>
            <a:pPr algn="ctr"/>
            <a:r>
              <a:rPr lang="en-US" sz="2400" dirty="0">
                <a:sym typeface="Wingdings" pitchFamily="2" charset="2"/>
              </a:rPr>
              <a:t>= up to 5 for each of 125 backbones, </a:t>
            </a:r>
            <a:r>
              <a:rPr lang="en-US" sz="2400" dirty="0" err="1">
                <a:sym typeface="Wingdings" pitchFamily="2" charset="2"/>
              </a:rPr>
              <a:t>plddt</a:t>
            </a:r>
            <a:r>
              <a:rPr lang="en-US" sz="2400" dirty="0">
                <a:sym typeface="Wingdings" pitchFamily="2" charset="2"/>
              </a:rPr>
              <a:t>&gt;80.0</a:t>
            </a:r>
          </a:p>
          <a:p>
            <a:pPr algn="ctr"/>
            <a:r>
              <a:rPr lang="en-US" sz="2400" b="1" dirty="0">
                <a:sym typeface="Wingdings" pitchFamily="2" charset="2"/>
              </a:rPr>
              <a:t>Comparison of Rosetta Metrics for 125 original and 419 Designs:</a:t>
            </a:r>
            <a:endParaRPr lang="en-US" b="1" dirty="0">
              <a:sym typeface="Wingdings" pitchFamily="2" charset="2"/>
            </a:endParaRPr>
          </a:p>
        </p:txBody>
      </p:sp>
      <p:pic>
        <p:nvPicPr>
          <p:cNvPr id="7" name="Picture 6">
            <a:extLst>
              <a:ext uri="{FF2B5EF4-FFF2-40B4-BE49-F238E27FC236}">
                <a16:creationId xmlns:a16="http://schemas.microsoft.com/office/drawing/2014/main" id="{7740DD7B-EEDE-4F45-9FC0-0AFD48E4C8CF}"/>
              </a:ext>
            </a:extLst>
          </p:cNvPr>
          <p:cNvPicPr>
            <a:picLocks noChangeAspect="1"/>
          </p:cNvPicPr>
          <p:nvPr/>
        </p:nvPicPr>
        <p:blipFill>
          <a:blip r:embed="rId2"/>
          <a:stretch>
            <a:fillRect/>
          </a:stretch>
        </p:blipFill>
        <p:spPr>
          <a:xfrm>
            <a:off x="381205" y="1348919"/>
            <a:ext cx="5854700" cy="4394200"/>
          </a:xfrm>
          <a:prstGeom prst="rect">
            <a:avLst/>
          </a:prstGeom>
        </p:spPr>
      </p:pic>
      <p:pic>
        <p:nvPicPr>
          <p:cNvPr id="8" name="Picture 7">
            <a:extLst>
              <a:ext uri="{FF2B5EF4-FFF2-40B4-BE49-F238E27FC236}">
                <a16:creationId xmlns:a16="http://schemas.microsoft.com/office/drawing/2014/main" id="{3DE00A5A-66B0-E94A-90F8-614F29F2CADC}"/>
              </a:ext>
            </a:extLst>
          </p:cNvPr>
          <p:cNvPicPr>
            <a:picLocks noChangeAspect="1"/>
          </p:cNvPicPr>
          <p:nvPr/>
        </p:nvPicPr>
        <p:blipFill>
          <a:blip r:embed="rId3"/>
          <a:stretch>
            <a:fillRect/>
          </a:stretch>
        </p:blipFill>
        <p:spPr>
          <a:xfrm>
            <a:off x="6096000" y="1400538"/>
            <a:ext cx="5854700" cy="4394200"/>
          </a:xfrm>
          <a:prstGeom prst="rect">
            <a:avLst/>
          </a:prstGeom>
        </p:spPr>
      </p:pic>
    </p:spTree>
    <p:extLst>
      <p:ext uri="{BB962C8B-B14F-4D97-AF65-F5344CB8AC3E}">
        <p14:creationId xmlns:p14="http://schemas.microsoft.com/office/powerpoint/2010/main" val="1875924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F546A-605A-474E-932E-6F85CC0FC005}"/>
              </a:ext>
            </a:extLst>
          </p:cNvPr>
          <p:cNvSpPr txBox="1"/>
          <p:nvPr/>
        </p:nvSpPr>
        <p:spPr>
          <a:xfrm>
            <a:off x="1777398" y="148590"/>
            <a:ext cx="8351902" cy="1200329"/>
          </a:xfrm>
          <a:prstGeom prst="rect">
            <a:avLst/>
          </a:prstGeom>
          <a:noFill/>
        </p:spPr>
        <p:txBody>
          <a:bodyPr wrap="none" rtlCol="0">
            <a:spAutoFit/>
          </a:bodyPr>
          <a:lstStyle/>
          <a:p>
            <a:pPr algn="ctr"/>
            <a:r>
              <a:rPr lang="en-US" sz="2400" b="1" dirty="0">
                <a:sym typeface="Wingdings" pitchFamily="2" charset="2"/>
              </a:rPr>
              <a:t>419 Designs Selected for Matching</a:t>
            </a:r>
          </a:p>
          <a:p>
            <a:pPr algn="ctr"/>
            <a:r>
              <a:rPr lang="en-US" sz="2400" dirty="0">
                <a:sym typeface="Wingdings" pitchFamily="2" charset="2"/>
              </a:rPr>
              <a:t>= up to 5 for each of 125 backbones, </a:t>
            </a:r>
            <a:r>
              <a:rPr lang="en-US" sz="2400" dirty="0" err="1">
                <a:sym typeface="Wingdings" pitchFamily="2" charset="2"/>
              </a:rPr>
              <a:t>plddt</a:t>
            </a:r>
            <a:r>
              <a:rPr lang="en-US" sz="2400" dirty="0">
                <a:sym typeface="Wingdings" pitchFamily="2" charset="2"/>
              </a:rPr>
              <a:t>&gt;80.0</a:t>
            </a:r>
          </a:p>
          <a:p>
            <a:pPr algn="ctr"/>
            <a:r>
              <a:rPr lang="en-US" sz="2400" b="1" dirty="0">
                <a:sym typeface="Wingdings" pitchFamily="2" charset="2"/>
              </a:rPr>
              <a:t>Comparison of Rosetta Metrics for 125 original and 419 Designs:</a:t>
            </a:r>
            <a:endParaRPr lang="en-US" b="1" dirty="0">
              <a:sym typeface="Wingdings" pitchFamily="2" charset="2"/>
            </a:endParaRPr>
          </a:p>
        </p:txBody>
      </p:sp>
      <p:pic>
        <p:nvPicPr>
          <p:cNvPr id="5" name="Picture 4">
            <a:extLst>
              <a:ext uri="{FF2B5EF4-FFF2-40B4-BE49-F238E27FC236}">
                <a16:creationId xmlns:a16="http://schemas.microsoft.com/office/drawing/2014/main" id="{16BD13E0-A540-6E42-947F-E26A07B495C7}"/>
              </a:ext>
            </a:extLst>
          </p:cNvPr>
          <p:cNvPicPr>
            <a:picLocks noChangeAspect="1"/>
          </p:cNvPicPr>
          <p:nvPr/>
        </p:nvPicPr>
        <p:blipFill>
          <a:blip r:embed="rId2"/>
          <a:stretch>
            <a:fillRect/>
          </a:stretch>
        </p:blipFill>
        <p:spPr>
          <a:xfrm>
            <a:off x="5953349" y="1482622"/>
            <a:ext cx="5854700" cy="4394200"/>
          </a:xfrm>
          <a:prstGeom prst="rect">
            <a:avLst/>
          </a:prstGeom>
        </p:spPr>
      </p:pic>
      <p:pic>
        <p:nvPicPr>
          <p:cNvPr id="6" name="Picture 5">
            <a:extLst>
              <a:ext uri="{FF2B5EF4-FFF2-40B4-BE49-F238E27FC236}">
                <a16:creationId xmlns:a16="http://schemas.microsoft.com/office/drawing/2014/main" id="{813485C6-4EA4-FE40-B3DA-020CD48DFFFB}"/>
              </a:ext>
            </a:extLst>
          </p:cNvPr>
          <p:cNvPicPr>
            <a:picLocks noChangeAspect="1"/>
          </p:cNvPicPr>
          <p:nvPr/>
        </p:nvPicPr>
        <p:blipFill>
          <a:blip r:embed="rId3"/>
          <a:stretch>
            <a:fillRect/>
          </a:stretch>
        </p:blipFill>
        <p:spPr>
          <a:xfrm>
            <a:off x="241300" y="1482622"/>
            <a:ext cx="5854700" cy="4394200"/>
          </a:xfrm>
          <a:prstGeom prst="rect">
            <a:avLst/>
          </a:prstGeom>
        </p:spPr>
      </p:pic>
    </p:spTree>
    <p:extLst>
      <p:ext uri="{BB962C8B-B14F-4D97-AF65-F5344CB8AC3E}">
        <p14:creationId xmlns:p14="http://schemas.microsoft.com/office/powerpoint/2010/main" val="2641133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66802-7D11-6247-B0F7-6617483FFED9}"/>
              </a:ext>
            </a:extLst>
          </p:cNvPr>
          <p:cNvSpPr txBox="1"/>
          <p:nvPr/>
        </p:nvSpPr>
        <p:spPr>
          <a:xfrm>
            <a:off x="2208037" y="1016376"/>
            <a:ext cx="659155" cy="461665"/>
          </a:xfrm>
          <a:prstGeom prst="rect">
            <a:avLst/>
          </a:prstGeom>
          <a:noFill/>
        </p:spPr>
        <p:txBody>
          <a:bodyPr wrap="none" rtlCol="0">
            <a:spAutoFit/>
          </a:bodyPr>
          <a:lstStyle/>
          <a:p>
            <a:r>
              <a:rPr lang="en-US" sz="2400" dirty="0"/>
              <a:t>A8S</a:t>
            </a:r>
          </a:p>
        </p:txBody>
      </p:sp>
      <p:pic>
        <p:nvPicPr>
          <p:cNvPr id="5" name="Picture 4" descr="Chart, radar chart&#10;&#10;Description automatically generated">
            <a:extLst>
              <a:ext uri="{FF2B5EF4-FFF2-40B4-BE49-F238E27FC236}">
                <a16:creationId xmlns:a16="http://schemas.microsoft.com/office/drawing/2014/main" id="{A25C35E9-4B9D-7A44-9309-117C2CAECB40}"/>
              </a:ext>
            </a:extLst>
          </p:cNvPr>
          <p:cNvPicPr>
            <a:picLocks noChangeAspect="1"/>
          </p:cNvPicPr>
          <p:nvPr/>
        </p:nvPicPr>
        <p:blipFill>
          <a:blip r:embed="rId2"/>
          <a:stretch>
            <a:fillRect/>
          </a:stretch>
        </p:blipFill>
        <p:spPr>
          <a:xfrm>
            <a:off x="198411" y="1478042"/>
            <a:ext cx="4678409" cy="4678409"/>
          </a:xfrm>
          <a:prstGeom prst="rect">
            <a:avLst/>
          </a:prstGeom>
        </p:spPr>
      </p:pic>
      <p:sp>
        <p:nvSpPr>
          <p:cNvPr id="3" name="TextBox 2">
            <a:extLst>
              <a:ext uri="{FF2B5EF4-FFF2-40B4-BE49-F238E27FC236}">
                <a16:creationId xmlns:a16="http://schemas.microsoft.com/office/drawing/2014/main" id="{9EA15691-94E9-E54B-BBA0-AF7F524F6AAD}"/>
              </a:ext>
            </a:extLst>
          </p:cNvPr>
          <p:cNvSpPr txBox="1"/>
          <p:nvPr/>
        </p:nvSpPr>
        <p:spPr>
          <a:xfrm>
            <a:off x="5411794" y="1247209"/>
            <a:ext cx="658179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Enumerate 3 residue polar motifs as previously described</a:t>
            </a:r>
          </a:p>
          <a:p>
            <a:pPr marL="285750" indent="-285750">
              <a:buFont typeface="Arial" panose="020B0604020202020204" pitchFamily="34" charset="0"/>
              <a:buChar char="•"/>
            </a:pPr>
            <a:r>
              <a:rPr lang="en-US" dirty="0"/>
              <a:t>To each, add 1 of the top 25 most populated nonpolar contacts</a:t>
            </a:r>
          </a:p>
          <a:p>
            <a:r>
              <a:rPr lang="en-US" dirty="0"/>
              <a:t>	</a:t>
            </a:r>
            <a:r>
              <a:rPr lang="en-US" sz="2000" dirty="0"/>
              <a:t>	</a:t>
            </a:r>
            <a:r>
              <a:rPr lang="en-US" sz="2000" b="1" dirty="0">
                <a:sym typeface="Wingdings" pitchFamily="2" charset="2"/>
              </a:rPr>
              <a:t>404 4-residue hybrid motifs</a:t>
            </a:r>
          </a:p>
          <a:p>
            <a:endParaRPr lang="en-US" sz="2000" b="1" dirty="0">
              <a:sym typeface="Wingdings" pitchFamily="2" charset="2"/>
            </a:endParaRPr>
          </a:p>
          <a:p>
            <a:pPr marL="342900" indent="-342900">
              <a:buFont typeface="Arial" panose="020B0604020202020204" pitchFamily="34" charset="0"/>
              <a:buChar char="•"/>
            </a:pPr>
            <a:r>
              <a:rPr lang="en-US" sz="2000" dirty="0">
                <a:sym typeface="Wingdings" pitchFamily="2" charset="2"/>
              </a:rPr>
              <a:t>matched with 419  filtered LUCS scaffolds</a:t>
            </a:r>
          </a:p>
          <a:p>
            <a:pPr algn="ctr"/>
            <a:r>
              <a:rPr lang="en-US" sz="2000" b="1" dirty="0">
                <a:sym typeface="Wingdings" pitchFamily="2" charset="2"/>
              </a:rPr>
              <a:t>11,975 matches </a:t>
            </a:r>
            <a:r>
              <a:rPr lang="en-US" sz="2000" dirty="0">
                <a:sym typeface="Wingdings" pitchFamily="2" charset="2"/>
              </a:rPr>
              <a:t>(stopped early)</a:t>
            </a:r>
          </a:p>
          <a:p>
            <a:pPr algn="ctr"/>
            <a:endParaRPr lang="en-US" sz="2000" dirty="0">
              <a:sym typeface="Wingdings" pitchFamily="2" charset="2"/>
            </a:endParaRPr>
          </a:p>
          <a:p>
            <a:pPr marL="342900" indent="-342900">
              <a:buFont typeface="Arial" panose="020B0604020202020204" pitchFamily="34" charset="0"/>
              <a:buChar char="•"/>
            </a:pPr>
            <a:r>
              <a:rPr lang="en-US" sz="2000" dirty="0">
                <a:sym typeface="Wingdings" pitchFamily="2" charset="2"/>
              </a:rPr>
              <a:t>2,218 matches randomly selected for </a:t>
            </a:r>
            <a:r>
              <a:rPr lang="en-US" sz="2000" dirty="0" err="1">
                <a:sym typeface="Wingdings" pitchFamily="2" charset="2"/>
              </a:rPr>
              <a:t>FastDesign</a:t>
            </a:r>
            <a:endParaRPr lang="en-US" sz="2000" dirty="0">
              <a:sym typeface="Wingdings" pitchFamily="2" charset="2"/>
            </a:endParaRPr>
          </a:p>
          <a:p>
            <a:pPr algn="ctr"/>
            <a:endParaRPr lang="en-US" sz="2000" dirty="0">
              <a:sym typeface="Wingdings" pitchFamily="2" charset="2"/>
            </a:endParaRPr>
          </a:p>
          <a:p>
            <a:endParaRPr lang="en-US" sz="2000" dirty="0">
              <a:sym typeface="Wingdings" pitchFamily="2" charset="2"/>
            </a:endParaRPr>
          </a:p>
          <a:p>
            <a:pPr marL="342900" indent="-342900">
              <a:buFont typeface="Arial" panose="020B0604020202020204" pitchFamily="34" charset="0"/>
              <a:buChar char="•"/>
            </a:pPr>
            <a:endParaRPr lang="en-US" sz="2000" dirty="0">
              <a:sym typeface="Wingdings" pitchFamily="2" charset="2"/>
            </a:endParaRPr>
          </a:p>
          <a:p>
            <a:endParaRPr lang="en-US" b="1" dirty="0"/>
          </a:p>
        </p:txBody>
      </p:sp>
      <p:sp>
        <p:nvSpPr>
          <p:cNvPr id="7" name="TextBox 6">
            <a:extLst>
              <a:ext uri="{FF2B5EF4-FFF2-40B4-BE49-F238E27FC236}">
                <a16:creationId xmlns:a16="http://schemas.microsoft.com/office/drawing/2014/main" id="{55437D6E-BF1D-F646-9CBB-CB3E87E1E051}"/>
              </a:ext>
            </a:extLst>
          </p:cNvPr>
          <p:cNvSpPr txBox="1"/>
          <p:nvPr/>
        </p:nvSpPr>
        <p:spPr>
          <a:xfrm>
            <a:off x="1249542" y="148590"/>
            <a:ext cx="9407640" cy="461665"/>
          </a:xfrm>
          <a:prstGeom prst="rect">
            <a:avLst/>
          </a:prstGeom>
          <a:noFill/>
        </p:spPr>
        <p:txBody>
          <a:bodyPr wrap="none" rtlCol="0">
            <a:spAutoFit/>
          </a:bodyPr>
          <a:lstStyle/>
          <a:p>
            <a:pPr algn="ctr"/>
            <a:r>
              <a:rPr lang="en-US" sz="2400" b="1" dirty="0">
                <a:sym typeface="Wingdings" pitchFamily="2" charset="2"/>
              </a:rPr>
              <a:t>Matching A8S 4-Residue Hybrid Motifs with MPNN NTF2 Scaffold Library </a:t>
            </a:r>
            <a:endParaRPr lang="en-US" b="1" dirty="0">
              <a:sym typeface="Wingdings" pitchFamily="2" charset="2"/>
            </a:endParaRPr>
          </a:p>
        </p:txBody>
      </p:sp>
    </p:spTree>
    <p:extLst>
      <p:ext uri="{BB962C8B-B14F-4D97-AF65-F5344CB8AC3E}">
        <p14:creationId xmlns:p14="http://schemas.microsoft.com/office/powerpoint/2010/main" val="587223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DEDAA-1E16-E047-B5A7-A59251946FD7}"/>
              </a:ext>
            </a:extLst>
          </p:cNvPr>
          <p:cNvSpPr txBox="1"/>
          <p:nvPr/>
        </p:nvSpPr>
        <p:spPr>
          <a:xfrm>
            <a:off x="96969" y="148590"/>
            <a:ext cx="11712823" cy="1200329"/>
          </a:xfrm>
          <a:prstGeom prst="rect">
            <a:avLst/>
          </a:prstGeom>
          <a:noFill/>
        </p:spPr>
        <p:txBody>
          <a:bodyPr wrap="none" rtlCol="0">
            <a:spAutoFit/>
          </a:bodyPr>
          <a:lstStyle/>
          <a:p>
            <a:pPr algn="ctr"/>
            <a:r>
              <a:rPr lang="en-US" sz="2400" b="1" dirty="0">
                <a:sym typeface="Wingdings" pitchFamily="2" charset="2"/>
              </a:rPr>
              <a:t>Rosetta Quality Metrics for 2,218 A8S Designs</a:t>
            </a:r>
          </a:p>
          <a:p>
            <a:pPr algn="ctr"/>
            <a:r>
              <a:rPr lang="en-US" sz="2400" b="1" dirty="0">
                <a:sym typeface="Wingdings" pitchFamily="2" charset="2"/>
              </a:rPr>
              <a:t>-</a:t>
            </a:r>
          </a:p>
          <a:p>
            <a:pPr algn="ctr"/>
            <a:r>
              <a:rPr lang="en-US" sz="2400" b="1" dirty="0">
                <a:sym typeface="Wingdings" pitchFamily="2" charset="2"/>
              </a:rPr>
              <a:t>Ligand Hydrophobic SASA improved relative to last round of designs, though oddly bimodal</a:t>
            </a:r>
            <a:endParaRPr lang="en-US" b="1" dirty="0">
              <a:sym typeface="Wingdings" pitchFamily="2" charset="2"/>
            </a:endParaRPr>
          </a:p>
        </p:txBody>
      </p:sp>
      <p:pic>
        <p:nvPicPr>
          <p:cNvPr id="4" name="Picture 3">
            <a:extLst>
              <a:ext uri="{FF2B5EF4-FFF2-40B4-BE49-F238E27FC236}">
                <a16:creationId xmlns:a16="http://schemas.microsoft.com/office/drawing/2014/main" id="{FC70D870-73F1-EB41-A8A1-3BA2BC741890}"/>
              </a:ext>
            </a:extLst>
          </p:cNvPr>
          <p:cNvPicPr>
            <a:picLocks noChangeAspect="1"/>
          </p:cNvPicPr>
          <p:nvPr/>
        </p:nvPicPr>
        <p:blipFill>
          <a:blip r:embed="rId2"/>
          <a:stretch>
            <a:fillRect/>
          </a:stretch>
        </p:blipFill>
        <p:spPr>
          <a:xfrm>
            <a:off x="6193635" y="1733704"/>
            <a:ext cx="5854700" cy="4394200"/>
          </a:xfrm>
          <a:prstGeom prst="rect">
            <a:avLst/>
          </a:prstGeom>
        </p:spPr>
      </p:pic>
      <p:pic>
        <p:nvPicPr>
          <p:cNvPr id="5" name="Picture 4">
            <a:extLst>
              <a:ext uri="{FF2B5EF4-FFF2-40B4-BE49-F238E27FC236}">
                <a16:creationId xmlns:a16="http://schemas.microsoft.com/office/drawing/2014/main" id="{AB42CCC0-2843-7B43-A979-11FE90DDD455}"/>
              </a:ext>
            </a:extLst>
          </p:cNvPr>
          <p:cNvPicPr>
            <a:picLocks noChangeAspect="1"/>
          </p:cNvPicPr>
          <p:nvPr/>
        </p:nvPicPr>
        <p:blipFill>
          <a:blip r:embed="rId3"/>
          <a:stretch>
            <a:fillRect/>
          </a:stretch>
        </p:blipFill>
        <p:spPr>
          <a:xfrm>
            <a:off x="241300" y="1671867"/>
            <a:ext cx="5854700" cy="4394200"/>
          </a:xfrm>
          <a:prstGeom prst="rect">
            <a:avLst/>
          </a:prstGeom>
        </p:spPr>
      </p:pic>
      <p:sp>
        <p:nvSpPr>
          <p:cNvPr id="6" name="TextBox 5">
            <a:extLst>
              <a:ext uri="{FF2B5EF4-FFF2-40B4-BE49-F238E27FC236}">
                <a16:creationId xmlns:a16="http://schemas.microsoft.com/office/drawing/2014/main" id="{368B428C-F60E-4C4D-B060-642535BF9F16}"/>
              </a:ext>
            </a:extLst>
          </p:cNvPr>
          <p:cNvSpPr txBox="1"/>
          <p:nvPr/>
        </p:nvSpPr>
        <p:spPr>
          <a:xfrm>
            <a:off x="2536105" y="1471961"/>
            <a:ext cx="1265090" cy="369332"/>
          </a:xfrm>
          <a:prstGeom prst="rect">
            <a:avLst/>
          </a:prstGeom>
          <a:noFill/>
        </p:spPr>
        <p:txBody>
          <a:bodyPr wrap="none" rtlCol="0">
            <a:spAutoFit/>
          </a:bodyPr>
          <a:lstStyle/>
          <a:p>
            <a:r>
              <a:rPr lang="en-US" dirty="0"/>
              <a:t>Old designs</a:t>
            </a:r>
          </a:p>
        </p:txBody>
      </p:sp>
      <p:sp>
        <p:nvSpPr>
          <p:cNvPr id="7" name="TextBox 6">
            <a:extLst>
              <a:ext uri="{FF2B5EF4-FFF2-40B4-BE49-F238E27FC236}">
                <a16:creationId xmlns:a16="http://schemas.microsoft.com/office/drawing/2014/main" id="{FF0D89EC-1E4C-6142-BA08-9838EC00B518}"/>
              </a:ext>
            </a:extLst>
          </p:cNvPr>
          <p:cNvSpPr txBox="1"/>
          <p:nvPr/>
        </p:nvSpPr>
        <p:spPr>
          <a:xfrm>
            <a:off x="8530682" y="1471961"/>
            <a:ext cx="1366528" cy="369332"/>
          </a:xfrm>
          <a:prstGeom prst="rect">
            <a:avLst/>
          </a:prstGeom>
          <a:noFill/>
        </p:spPr>
        <p:txBody>
          <a:bodyPr wrap="none" rtlCol="0">
            <a:spAutoFit/>
          </a:bodyPr>
          <a:lstStyle/>
          <a:p>
            <a:r>
              <a:rPr lang="en-US" dirty="0"/>
              <a:t>New designs</a:t>
            </a:r>
          </a:p>
        </p:txBody>
      </p:sp>
    </p:spTree>
    <p:extLst>
      <p:ext uri="{BB962C8B-B14F-4D97-AF65-F5344CB8AC3E}">
        <p14:creationId xmlns:p14="http://schemas.microsoft.com/office/powerpoint/2010/main" val="2002681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DEDAA-1E16-E047-B5A7-A59251946FD7}"/>
              </a:ext>
            </a:extLst>
          </p:cNvPr>
          <p:cNvSpPr txBox="1"/>
          <p:nvPr/>
        </p:nvSpPr>
        <p:spPr>
          <a:xfrm>
            <a:off x="2640985" y="148590"/>
            <a:ext cx="6624762" cy="1200329"/>
          </a:xfrm>
          <a:prstGeom prst="rect">
            <a:avLst/>
          </a:prstGeom>
          <a:noFill/>
        </p:spPr>
        <p:txBody>
          <a:bodyPr wrap="none" rtlCol="0">
            <a:spAutoFit/>
          </a:bodyPr>
          <a:lstStyle/>
          <a:p>
            <a:pPr algn="ctr"/>
            <a:r>
              <a:rPr lang="en-US" sz="2400" b="1" dirty="0">
                <a:sym typeface="Wingdings" pitchFamily="2" charset="2"/>
              </a:rPr>
              <a:t>Rosetta Quality Metrics for 2,218 A8S Designs</a:t>
            </a:r>
          </a:p>
          <a:p>
            <a:pPr algn="ctr"/>
            <a:r>
              <a:rPr lang="en-US" sz="2400" b="1" dirty="0">
                <a:sym typeface="Wingdings" pitchFamily="2" charset="2"/>
              </a:rPr>
              <a:t>-</a:t>
            </a:r>
          </a:p>
          <a:p>
            <a:pPr algn="ctr"/>
            <a:r>
              <a:rPr lang="en-US" sz="2400" b="1" dirty="0">
                <a:sym typeface="Wingdings" pitchFamily="2" charset="2"/>
              </a:rPr>
              <a:t>Contact Molecular Surface improved, also bimodal</a:t>
            </a:r>
            <a:endParaRPr lang="en-US" b="1" dirty="0">
              <a:sym typeface="Wingdings" pitchFamily="2" charset="2"/>
            </a:endParaRPr>
          </a:p>
        </p:txBody>
      </p:sp>
      <p:sp>
        <p:nvSpPr>
          <p:cNvPr id="6" name="TextBox 5">
            <a:extLst>
              <a:ext uri="{FF2B5EF4-FFF2-40B4-BE49-F238E27FC236}">
                <a16:creationId xmlns:a16="http://schemas.microsoft.com/office/drawing/2014/main" id="{368B428C-F60E-4C4D-B060-642535BF9F16}"/>
              </a:ext>
            </a:extLst>
          </p:cNvPr>
          <p:cNvSpPr txBox="1"/>
          <p:nvPr/>
        </p:nvSpPr>
        <p:spPr>
          <a:xfrm>
            <a:off x="2317465" y="1471961"/>
            <a:ext cx="1265090" cy="369332"/>
          </a:xfrm>
          <a:prstGeom prst="rect">
            <a:avLst/>
          </a:prstGeom>
          <a:noFill/>
        </p:spPr>
        <p:txBody>
          <a:bodyPr wrap="none" rtlCol="0">
            <a:spAutoFit/>
          </a:bodyPr>
          <a:lstStyle/>
          <a:p>
            <a:r>
              <a:rPr lang="en-US" dirty="0"/>
              <a:t>Old designs</a:t>
            </a:r>
          </a:p>
        </p:txBody>
      </p:sp>
      <p:sp>
        <p:nvSpPr>
          <p:cNvPr id="7" name="TextBox 6">
            <a:extLst>
              <a:ext uri="{FF2B5EF4-FFF2-40B4-BE49-F238E27FC236}">
                <a16:creationId xmlns:a16="http://schemas.microsoft.com/office/drawing/2014/main" id="{FF0D89EC-1E4C-6142-BA08-9838EC00B518}"/>
              </a:ext>
            </a:extLst>
          </p:cNvPr>
          <p:cNvSpPr txBox="1"/>
          <p:nvPr/>
        </p:nvSpPr>
        <p:spPr>
          <a:xfrm>
            <a:off x="8530682" y="1471961"/>
            <a:ext cx="1366528" cy="369332"/>
          </a:xfrm>
          <a:prstGeom prst="rect">
            <a:avLst/>
          </a:prstGeom>
          <a:noFill/>
        </p:spPr>
        <p:txBody>
          <a:bodyPr wrap="none" rtlCol="0">
            <a:spAutoFit/>
          </a:bodyPr>
          <a:lstStyle/>
          <a:p>
            <a:r>
              <a:rPr lang="en-US" dirty="0"/>
              <a:t>New designs</a:t>
            </a:r>
          </a:p>
        </p:txBody>
      </p:sp>
      <p:pic>
        <p:nvPicPr>
          <p:cNvPr id="3" name="Picture 2">
            <a:extLst>
              <a:ext uri="{FF2B5EF4-FFF2-40B4-BE49-F238E27FC236}">
                <a16:creationId xmlns:a16="http://schemas.microsoft.com/office/drawing/2014/main" id="{E0D3F6E0-21EF-344A-89F4-F61CEE60679C}"/>
              </a:ext>
            </a:extLst>
          </p:cNvPr>
          <p:cNvPicPr>
            <a:picLocks noChangeAspect="1"/>
          </p:cNvPicPr>
          <p:nvPr/>
        </p:nvPicPr>
        <p:blipFill>
          <a:blip r:embed="rId2"/>
          <a:stretch>
            <a:fillRect/>
          </a:stretch>
        </p:blipFill>
        <p:spPr>
          <a:xfrm>
            <a:off x="6029369" y="1902625"/>
            <a:ext cx="5854700" cy="4394200"/>
          </a:xfrm>
          <a:prstGeom prst="rect">
            <a:avLst/>
          </a:prstGeom>
        </p:spPr>
      </p:pic>
      <p:pic>
        <p:nvPicPr>
          <p:cNvPr id="8" name="Picture 7">
            <a:extLst>
              <a:ext uri="{FF2B5EF4-FFF2-40B4-BE49-F238E27FC236}">
                <a16:creationId xmlns:a16="http://schemas.microsoft.com/office/drawing/2014/main" id="{EE239305-25A2-624B-90B5-26D87F71C9ED}"/>
              </a:ext>
            </a:extLst>
          </p:cNvPr>
          <p:cNvPicPr>
            <a:picLocks noChangeAspect="1"/>
          </p:cNvPicPr>
          <p:nvPr/>
        </p:nvPicPr>
        <p:blipFill>
          <a:blip r:embed="rId3"/>
          <a:stretch>
            <a:fillRect/>
          </a:stretch>
        </p:blipFill>
        <p:spPr>
          <a:xfrm>
            <a:off x="98664" y="1841293"/>
            <a:ext cx="5854700" cy="4394200"/>
          </a:xfrm>
          <a:prstGeom prst="rect">
            <a:avLst/>
          </a:prstGeom>
        </p:spPr>
      </p:pic>
    </p:spTree>
    <p:extLst>
      <p:ext uri="{BB962C8B-B14F-4D97-AF65-F5344CB8AC3E}">
        <p14:creationId xmlns:p14="http://schemas.microsoft.com/office/powerpoint/2010/main" val="320426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DEDAA-1E16-E047-B5A7-A59251946FD7}"/>
              </a:ext>
            </a:extLst>
          </p:cNvPr>
          <p:cNvSpPr txBox="1"/>
          <p:nvPr/>
        </p:nvSpPr>
        <p:spPr>
          <a:xfrm>
            <a:off x="15841" y="86966"/>
            <a:ext cx="12160317" cy="1200329"/>
          </a:xfrm>
          <a:prstGeom prst="rect">
            <a:avLst/>
          </a:prstGeom>
          <a:noFill/>
        </p:spPr>
        <p:txBody>
          <a:bodyPr wrap="none" rtlCol="0">
            <a:spAutoFit/>
          </a:bodyPr>
          <a:lstStyle/>
          <a:p>
            <a:pPr algn="ctr"/>
            <a:r>
              <a:rPr lang="en-US" sz="2400" b="1" dirty="0">
                <a:sym typeface="Wingdings" pitchFamily="2" charset="2"/>
              </a:rPr>
              <a:t>Rosetta Quality Metrics for 2,218 A8S Designs</a:t>
            </a:r>
          </a:p>
          <a:p>
            <a:pPr algn="ctr"/>
            <a:r>
              <a:rPr lang="en-US" sz="2400" b="1" dirty="0">
                <a:sym typeface="Wingdings" pitchFamily="2" charset="2"/>
              </a:rPr>
              <a:t>-</a:t>
            </a:r>
          </a:p>
          <a:p>
            <a:pPr algn="ctr"/>
            <a:r>
              <a:rPr lang="en-US" sz="2400" b="1" dirty="0">
                <a:sym typeface="Wingdings" pitchFamily="2" charset="2"/>
              </a:rPr>
              <a:t>The interface BUNS are comparable to last round of designs, even though greater ligand burial</a:t>
            </a:r>
            <a:endParaRPr lang="en-US" b="1" dirty="0">
              <a:sym typeface="Wingdings" pitchFamily="2" charset="2"/>
            </a:endParaRPr>
          </a:p>
        </p:txBody>
      </p:sp>
      <p:sp>
        <p:nvSpPr>
          <p:cNvPr id="6" name="TextBox 5">
            <a:extLst>
              <a:ext uri="{FF2B5EF4-FFF2-40B4-BE49-F238E27FC236}">
                <a16:creationId xmlns:a16="http://schemas.microsoft.com/office/drawing/2014/main" id="{368B428C-F60E-4C4D-B060-642535BF9F16}"/>
              </a:ext>
            </a:extLst>
          </p:cNvPr>
          <p:cNvSpPr txBox="1"/>
          <p:nvPr/>
        </p:nvSpPr>
        <p:spPr>
          <a:xfrm>
            <a:off x="2396229" y="1471961"/>
            <a:ext cx="1265090" cy="369332"/>
          </a:xfrm>
          <a:prstGeom prst="rect">
            <a:avLst/>
          </a:prstGeom>
          <a:noFill/>
        </p:spPr>
        <p:txBody>
          <a:bodyPr wrap="none" rtlCol="0">
            <a:spAutoFit/>
          </a:bodyPr>
          <a:lstStyle/>
          <a:p>
            <a:r>
              <a:rPr lang="en-US" dirty="0"/>
              <a:t>Old designs</a:t>
            </a:r>
          </a:p>
        </p:txBody>
      </p:sp>
      <p:sp>
        <p:nvSpPr>
          <p:cNvPr id="7" name="TextBox 6">
            <a:extLst>
              <a:ext uri="{FF2B5EF4-FFF2-40B4-BE49-F238E27FC236}">
                <a16:creationId xmlns:a16="http://schemas.microsoft.com/office/drawing/2014/main" id="{FF0D89EC-1E4C-6142-BA08-9838EC00B518}"/>
              </a:ext>
            </a:extLst>
          </p:cNvPr>
          <p:cNvSpPr txBox="1"/>
          <p:nvPr/>
        </p:nvSpPr>
        <p:spPr>
          <a:xfrm>
            <a:off x="8429243" y="1471961"/>
            <a:ext cx="1366528" cy="369332"/>
          </a:xfrm>
          <a:prstGeom prst="rect">
            <a:avLst/>
          </a:prstGeom>
          <a:noFill/>
        </p:spPr>
        <p:txBody>
          <a:bodyPr wrap="none" rtlCol="0">
            <a:spAutoFit/>
          </a:bodyPr>
          <a:lstStyle/>
          <a:p>
            <a:r>
              <a:rPr lang="en-US" dirty="0"/>
              <a:t>New designs</a:t>
            </a:r>
          </a:p>
        </p:txBody>
      </p:sp>
      <p:pic>
        <p:nvPicPr>
          <p:cNvPr id="4" name="Picture 3">
            <a:extLst>
              <a:ext uri="{FF2B5EF4-FFF2-40B4-BE49-F238E27FC236}">
                <a16:creationId xmlns:a16="http://schemas.microsoft.com/office/drawing/2014/main" id="{04F4F9C8-2601-3444-86D4-039CD13485E4}"/>
              </a:ext>
            </a:extLst>
          </p:cNvPr>
          <p:cNvPicPr>
            <a:picLocks noChangeAspect="1"/>
          </p:cNvPicPr>
          <p:nvPr/>
        </p:nvPicPr>
        <p:blipFill>
          <a:blip r:embed="rId2"/>
          <a:stretch>
            <a:fillRect/>
          </a:stretch>
        </p:blipFill>
        <p:spPr>
          <a:xfrm>
            <a:off x="6096000" y="1841293"/>
            <a:ext cx="5854700" cy="4394200"/>
          </a:xfrm>
          <a:prstGeom prst="rect">
            <a:avLst/>
          </a:prstGeom>
        </p:spPr>
      </p:pic>
      <p:pic>
        <p:nvPicPr>
          <p:cNvPr id="5" name="Picture 4">
            <a:extLst>
              <a:ext uri="{FF2B5EF4-FFF2-40B4-BE49-F238E27FC236}">
                <a16:creationId xmlns:a16="http://schemas.microsoft.com/office/drawing/2014/main" id="{FF139C07-5578-274E-B83D-D649B601B4C7}"/>
              </a:ext>
            </a:extLst>
          </p:cNvPr>
          <p:cNvPicPr>
            <a:picLocks noChangeAspect="1"/>
          </p:cNvPicPr>
          <p:nvPr/>
        </p:nvPicPr>
        <p:blipFill>
          <a:blip r:embed="rId3"/>
          <a:stretch>
            <a:fillRect/>
          </a:stretch>
        </p:blipFill>
        <p:spPr>
          <a:xfrm>
            <a:off x="98664" y="1841293"/>
            <a:ext cx="5854700" cy="4394200"/>
          </a:xfrm>
          <a:prstGeom prst="rect">
            <a:avLst/>
          </a:prstGeom>
        </p:spPr>
      </p:pic>
    </p:spTree>
    <p:extLst>
      <p:ext uri="{BB962C8B-B14F-4D97-AF65-F5344CB8AC3E}">
        <p14:creationId xmlns:p14="http://schemas.microsoft.com/office/powerpoint/2010/main" val="1694837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66802-7D11-6247-B0F7-6617483FFED9}"/>
              </a:ext>
            </a:extLst>
          </p:cNvPr>
          <p:cNvSpPr txBox="1"/>
          <p:nvPr/>
        </p:nvSpPr>
        <p:spPr>
          <a:xfrm>
            <a:off x="2208037" y="1016376"/>
            <a:ext cx="659155" cy="461665"/>
          </a:xfrm>
          <a:prstGeom prst="rect">
            <a:avLst/>
          </a:prstGeom>
          <a:noFill/>
        </p:spPr>
        <p:txBody>
          <a:bodyPr wrap="none" rtlCol="0">
            <a:spAutoFit/>
          </a:bodyPr>
          <a:lstStyle/>
          <a:p>
            <a:r>
              <a:rPr lang="en-US" sz="2400" dirty="0"/>
              <a:t>A8S</a:t>
            </a:r>
          </a:p>
        </p:txBody>
      </p:sp>
      <p:pic>
        <p:nvPicPr>
          <p:cNvPr id="5" name="Picture 4" descr="Chart, radar chart&#10;&#10;Description automatically generated">
            <a:extLst>
              <a:ext uri="{FF2B5EF4-FFF2-40B4-BE49-F238E27FC236}">
                <a16:creationId xmlns:a16="http://schemas.microsoft.com/office/drawing/2014/main" id="{A25C35E9-4B9D-7A44-9309-117C2CAECB40}"/>
              </a:ext>
            </a:extLst>
          </p:cNvPr>
          <p:cNvPicPr>
            <a:picLocks noChangeAspect="1"/>
          </p:cNvPicPr>
          <p:nvPr/>
        </p:nvPicPr>
        <p:blipFill>
          <a:blip r:embed="rId2"/>
          <a:stretch>
            <a:fillRect/>
          </a:stretch>
        </p:blipFill>
        <p:spPr>
          <a:xfrm>
            <a:off x="198411" y="1478042"/>
            <a:ext cx="4678409" cy="4678409"/>
          </a:xfrm>
          <a:prstGeom prst="rect">
            <a:avLst/>
          </a:prstGeom>
        </p:spPr>
      </p:pic>
      <p:sp>
        <p:nvSpPr>
          <p:cNvPr id="3" name="TextBox 2">
            <a:extLst>
              <a:ext uri="{FF2B5EF4-FFF2-40B4-BE49-F238E27FC236}">
                <a16:creationId xmlns:a16="http://schemas.microsoft.com/office/drawing/2014/main" id="{9EA15691-94E9-E54B-BBA0-AF7F524F6AAD}"/>
              </a:ext>
            </a:extLst>
          </p:cNvPr>
          <p:cNvSpPr txBox="1"/>
          <p:nvPr/>
        </p:nvSpPr>
        <p:spPr>
          <a:xfrm>
            <a:off x="5330284" y="1247208"/>
            <a:ext cx="4315521" cy="2954655"/>
          </a:xfrm>
          <a:prstGeom prst="rect">
            <a:avLst/>
          </a:prstGeom>
          <a:noFill/>
        </p:spPr>
        <p:txBody>
          <a:bodyPr wrap="square" rtlCol="0">
            <a:spAutoFit/>
          </a:bodyPr>
          <a:lstStyle/>
          <a:p>
            <a:pPr marL="285750" indent="-285750">
              <a:buFont typeface="Arial" panose="020B0604020202020204" pitchFamily="34" charset="0"/>
              <a:buChar char="•"/>
            </a:pPr>
            <a:r>
              <a:rPr lang="en-US" sz="1100" dirty="0"/>
              <a:t>Enumerate 3 residue polar motifs as previously described</a:t>
            </a:r>
          </a:p>
          <a:p>
            <a:pPr marL="285750" indent="-285750">
              <a:buFont typeface="Arial" panose="020B0604020202020204" pitchFamily="34" charset="0"/>
              <a:buChar char="•"/>
            </a:pPr>
            <a:r>
              <a:rPr lang="en-US" sz="1100" dirty="0"/>
              <a:t>To each, add 1 of the top 25 most populated nonpolar contacts</a:t>
            </a:r>
          </a:p>
          <a:p>
            <a:r>
              <a:rPr lang="en-US" sz="1100" dirty="0"/>
              <a:t>	</a:t>
            </a:r>
            <a:r>
              <a:rPr lang="en-US" sz="1200" dirty="0"/>
              <a:t>	</a:t>
            </a:r>
            <a:r>
              <a:rPr lang="en-US" sz="1200" b="1" dirty="0">
                <a:sym typeface="Wingdings" pitchFamily="2" charset="2"/>
              </a:rPr>
              <a:t>404 4-residue hybrid motifs</a:t>
            </a:r>
          </a:p>
          <a:p>
            <a:endParaRPr lang="en-US" sz="1200" b="1" dirty="0">
              <a:sym typeface="Wingdings" pitchFamily="2" charset="2"/>
            </a:endParaRPr>
          </a:p>
          <a:p>
            <a:pPr marL="342900" indent="-342900">
              <a:buFont typeface="Arial" panose="020B0604020202020204" pitchFamily="34" charset="0"/>
              <a:buChar char="•"/>
            </a:pPr>
            <a:r>
              <a:rPr lang="en-US" sz="1200" dirty="0">
                <a:sym typeface="Wingdings" pitchFamily="2" charset="2"/>
              </a:rPr>
              <a:t>matched with 419  filtered LUCS scaffolds</a:t>
            </a:r>
          </a:p>
          <a:p>
            <a:pPr algn="ctr"/>
            <a:r>
              <a:rPr lang="en-US" sz="1200" b="1" dirty="0">
                <a:sym typeface="Wingdings" pitchFamily="2" charset="2"/>
              </a:rPr>
              <a:t>11,975 matches </a:t>
            </a:r>
            <a:r>
              <a:rPr lang="en-US" sz="1200" dirty="0">
                <a:sym typeface="Wingdings" pitchFamily="2" charset="2"/>
              </a:rPr>
              <a:t>(stopped early)</a:t>
            </a:r>
          </a:p>
          <a:p>
            <a:pPr algn="ctr"/>
            <a:endParaRPr lang="en-US" sz="1200" dirty="0">
              <a:sym typeface="Wingdings" pitchFamily="2" charset="2"/>
            </a:endParaRPr>
          </a:p>
          <a:p>
            <a:pPr marL="342900" indent="-342900">
              <a:buFont typeface="Arial" panose="020B0604020202020204" pitchFamily="34" charset="0"/>
              <a:buChar char="•"/>
            </a:pPr>
            <a:r>
              <a:rPr lang="en-US" sz="1200" dirty="0">
                <a:sym typeface="Wingdings" pitchFamily="2" charset="2"/>
              </a:rPr>
              <a:t>2,218 matches randomly selected for </a:t>
            </a:r>
            <a:r>
              <a:rPr lang="en-US" sz="1200" dirty="0" err="1">
                <a:sym typeface="Wingdings" pitchFamily="2" charset="2"/>
              </a:rPr>
              <a:t>FastDesign</a:t>
            </a:r>
            <a:endParaRPr lang="en-US" sz="1200" dirty="0">
              <a:sym typeface="Wingdings" pitchFamily="2" charset="2"/>
            </a:endParaRPr>
          </a:p>
          <a:p>
            <a:pPr marL="342900" indent="-342900">
              <a:buFont typeface="Arial" panose="020B0604020202020204" pitchFamily="34" charset="0"/>
              <a:buChar char="•"/>
            </a:pPr>
            <a:endParaRPr lang="en-US" sz="1200" dirty="0">
              <a:sym typeface="Wingdings" pitchFamily="2" charset="2"/>
            </a:endParaRPr>
          </a:p>
          <a:p>
            <a:pPr marL="285750" indent="-285750">
              <a:buFont typeface="Arial" panose="020B0604020202020204" pitchFamily="34" charset="0"/>
              <a:buChar char="•"/>
            </a:pPr>
            <a:r>
              <a:rPr lang="en-US" sz="2000" b="1" dirty="0">
                <a:sym typeface="Wingdings" pitchFamily="2" charset="2"/>
              </a:rPr>
              <a:t>44 Designs selected for MPNN with:</a:t>
            </a:r>
          </a:p>
          <a:p>
            <a:pPr lvl="1"/>
            <a:r>
              <a:rPr lang="en-US" sz="2000" dirty="0">
                <a:sym typeface="Wingdings" pitchFamily="2" charset="2"/>
              </a:rPr>
              <a:t>Interface BUNS &lt;= 1</a:t>
            </a:r>
          </a:p>
          <a:p>
            <a:pPr lvl="1"/>
            <a:r>
              <a:rPr lang="en-US" sz="2000" dirty="0">
                <a:sym typeface="Wingdings" pitchFamily="2" charset="2"/>
              </a:rPr>
              <a:t>Ligand Hydrophobic SASA &lt;= 10</a:t>
            </a:r>
          </a:p>
          <a:p>
            <a:pPr lvl="1"/>
            <a:r>
              <a:rPr lang="en-US" sz="2000" dirty="0">
                <a:sym typeface="Wingdings" pitchFamily="2" charset="2"/>
              </a:rPr>
              <a:t>Contact Molecular Surface &gt;= 160 </a:t>
            </a:r>
          </a:p>
        </p:txBody>
      </p:sp>
      <p:sp>
        <p:nvSpPr>
          <p:cNvPr id="7" name="TextBox 6">
            <a:extLst>
              <a:ext uri="{FF2B5EF4-FFF2-40B4-BE49-F238E27FC236}">
                <a16:creationId xmlns:a16="http://schemas.microsoft.com/office/drawing/2014/main" id="{55437D6E-BF1D-F646-9CBB-CB3E87E1E051}"/>
              </a:ext>
            </a:extLst>
          </p:cNvPr>
          <p:cNvSpPr txBox="1"/>
          <p:nvPr/>
        </p:nvSpPr>
        <p:spPr>
          <a:xfrm>
            <a:off x="3353071" y="148590"/>
            <a:ext cx="5200591" cy="461665"/>
          </a:xfrm>
          <a:prstGeom prst="rect">
            <a:avLst/>
          </a:prstGeom>
          <a:noFill/>
        </p:spPr>
        <p:txBody>
          <a:bodyPr wrap="none" rtlCol="0">
            <a:spAutoFit/>
          </a:bodyPr>
          <a:lstStyle/>
          <a:p>
            <a:pPr algn="ctr"/>
            <a:r>
              <a:rPr lang="en-US" sz="2400" b="1" dirty="0">
                <a:sym typeface="Wingdings" pitchFamily="2" charset="2"/>
              </a:rPr>
              <a:t>Selecting A8S Binder Designs for MPNN</a:t>
            </a:r>
            <a:endParaRPr lang="en-US" b="1" dirty="0">
              <a:sym typeface="Wingdings" pitchFamily="2" charset="2"/>
            </a:endParaRPr>
          </a:p>
        </p:txBody>
      </p:sp>
      <p:sp>
        <p:nvSpPr>
          <p:cNvPr id="4" name="TextBox 3">
            <a:extLst>
              <a:ext uri="{FF2B5EF4-FFF2-40B4-BE49-F238E27FC236}">
                <a16:creationId xmlns:a16="http://schemas.microsoft.com/office/drawing/2014/main" id="{69AD856C-06AF-F342-9BC5-778B303A2529}"/>
              </a:ext>
            </a:extLst>
          </p:cNvPr>
          <p:cNvSpPr txBox="1"/>
          <p:nvPr/>
        </p:nvSpPr>
        <p:spPr>
          <a:xfrm>
            <a:off x="5330284" y="4212567"/>
            <a:ext cx="4678409"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Temp = 0.1; 500 sequences each design</a:t>
            </a:r>
          </a:p>
          <a:p>
            <a:endParaRPr lang="en-US" sz="2000" dirty="0"/>
          </a:p>
          <a:p>
            <a:pPr marL="285750" indent="-285750">
              <a:buFont typeface="Arial" panose="020B0604020202020204" pitchFamily="34" charset="0"/>
              <a:buChar char="•"/>
            </a:pPr>
            <a:r>
              <a:rPr lang="en-US" sz="2000" dirty="0"/>
              <a:t>Design off for all 4 motif residues, as well as any residue with a res-ligand 2-body energy&lt;0.0</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Top 10 sequences for each of 44 inputs sent to AF </a:t>
            </a:r>
          </a:p>
        </p:txBody>
      </p:sp>
    </p:spTree>
    <p:extLst>
      <p:ext uri="{BB962C8B-B14F-4D97-AF65-F5344CB8AC3E}">
        <p14:creationId xmlns:p14="http://schemas.microsoft.com/office/powerpoint/2010/main" val="1342692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66802-7D11-6247-B0F7-6617483FFED9}"/>
              </a:ext>
            </a:extLst>
          </p:cNvPr>
          <p:cNvSpPr txBox="1"/>
          <p:nvPr/>
        </p:nvSpPr>
        <p:spPr>
          <a:xfrm>
            <a:off x="2208037" y="1016376"/>
            <a:ext cx="659155" cy="461665"/>
          </a:xfrm>
          <a:prstGeom prst="rect">
            <a:avLst/>
          </a:prstGeom>
          <a:noFill/>
        </p:spPr>
        <p:txBody>
          <a:bodyPr wrap="none" rtlCol="0">
            <a:spAutoFit/>
          </a:bodyPr>
          <a:lstStyle/>
          <a:p>
            <a:r>
              <a:rPr lang="en-US" sz="2400" dirty="0"/>
              <a:t>A8S</a:t>
            </a:r>
          </a:p>
        </p:txBody>
      </p:sp>
      <p:pic>
        <p:nvPicPr>
          <p:cNvPr id="5" name="Picture 4" descr="Chart, radar chart&#10;&#10;Description automatically generated">
            <a:extLst>
              <a:ext uri="{FF2B5EF4-FFF2-40B4-BE49-F238E27FC236}">
                <a16:creationId xmlns:a16="http://schemas.microsoft.com/office/drawing/2014/main" id="{A25C35E9-4B9D-7A44-9309-117C2CAECB40}"/>
              </a:ext>
            </a:extLst>
          </p:cNvPr>
          <p:cNvPicPr>
            <a:picLocks noChangeAspect="1"/>
          </p:cNvPicPr>
          <p:nvPr/>
        </p:nvPicPr>
        <p:blipFill>
          <a:blip r:embed="rId2"/>
          <a:stretch>
            <a:fillRect/>
          </a:stretch>
        </p:blipFill>
        <p:spPr>
          <a:xfrm>
            <a:off x="198411" y="1478042"/>
            <a:ext cx="4678409" cy="4678409"/>
          </a:xfrm>
          <a:prstGeom prst="rect">
            <a:avLst/>
          </a:prstGeom>
        </p:spPr>
      </p:pic>
      <p:sp>
        <p:nvSpPr>
          <p:cNvPr id="7" name="TextBox 6">
            <a:extLst>
              <a:ext uri="{FF2B5EF4-FFF2-40B4-BE49-F238E27FC236}">
                <a16:creationId xmlns:a16="http://schemas.microsoft.com/office/drawing/2014/main" id="{55437D6E-BF1D-F646-9CBB-CB3E87E1E051}"/>
              </a:ext>
            </a:extLst>
          </p:cNvPr>
          <p:cNvSpPr txBox="1"/>
          <p:nvPr/>
        </p:nvSpPr>
        <p:spPr>
          <a:xfrm>
            <a:off x="3921402" y="148590"/>
            <a:ext cx="4063933" cy="461665"/>
          </a:xfrm>
          <a:prstGeom prst="rect">
            <a:avLst/>
          </a:prstGeom>
          <a:noFill/>
        </p:spPr>
        <p:txBody>
          <a:bodyPr wrap="none" rtlCol="0">
            <a:spAutoFit/>
          </a:bodyPr>
          <a:lstStyle/>
          <a:p>
            <a:pPr algn="ctr"/>
            <a:r>
              <a:rPr lang="en-US" sz="2400" b="1" dirty="0">
                <a:sym typeface="Wingdings" pitchFamily="2" charset="2"/>
              </a:rPr>
              <a:t>A8S Binder Design with MPNN</a:t>
            </a:r>
            <a:endParaRPr lang="en-US" b="1" dirty="0">
              <a:sym typeface="Wingdings" pitchFamily="2" charset="2"/>
            </a:endParaRPr>
          </a:p>
        </p:txBody>
      </p:sp>
      <p:sp>
        <p:nvSpPr>
          <p:cNvPr id="4" name="TextBox 3">
            <a:extLst>
              <a:ext uri="{FF2B5EF4-FFF2-40B4-BE49-F238E27FC236}">
                <a16:creationId xmlns:a16="http://schemas.microsoft.com/office/drawing/2014/main" id="{69AD856C-06AF-F342-9BC5-778B303A2529}"/>
              </a:ext>
            </a:extLst>
          </p:cNvPr>
          <p:cNvSpPr txBox="1"/>
          <p:nvPr/>
        </p:nvSpPr>
        <p:spPr>
          <a:xfrm>
            <a:off x="5646130" y="1499241"/>
            <a:ext cx="4678409" cy="3847207"/>
          </a:xfrm>
          <a:prstGeom prst="rect">
            <a:avLst/>
          </a:prstGeom>
          <a:noFill/>
        </p:spPr>
        <p:txBody>
          <a:bodyPr wrap="square" rtlCol="0">
            <a:spAutoFit/>
          </a:bodyPr>
          <a:lstStyle/>
          <a:p>
            <a:pPr marL="285750" indent="-285750">
              <a:buFont typeface="Arial" panose="020B0604020202020204" pitchFamily="34" charset="0"/>
              <a:buChar char="•"/>
            </a:pPr>
            <a:r>
              <a:rPr lang="en-US" sz="2800" dirty="0"/>
              <a:t>Cannot easily get ligand back into AF models of MPNN designs </a:t>
            </a:r>
          </a:p>
          <a:p>
            <a:pPr marL="285750" indent="-285750">
              <a:buFont typeface="Arial" panose="020B0604020202020204" pitchFamily="34" charset="0"/>
              <a:buChar char="•"/>
            </a:pPr>
            <a:endParaRPr lang="en-US" sz="2000" dirty="0"/>
          </a:p>
          <a:p>
            <a:pPr lvl="1"/>
            <a:r>
              <a:rPr lang="en-US" sz="2000" dirty="0"/>
              <a:t>-relax w/ just match </a:t>
            </a:r>
            <a:r>
              <a:rPr lang="en-US" sz="2000" dirty="0" err="1"/>
              <a:t>csts</a:t>
            </a:r>
            <a:r>
              <a:rPr lang="en-US" sz="2000" dirty="0">
                <a:sym typeface="Wingdings" pitchFamily="2" charset="2"/>
              </a:rPr>
              <a:t> blows up the proteins </a:t>
            </a:r>
          </a:p>
          <a:p>
            <a:pPr lvl="1"/>
            <a:endParaRPr lang="en-US" sz="2000" dirty="0">
              <a:sym typeface="Wingdings" pitchFamily="2" charset="2"/>
            </a:endParaRPr>
          </a:p>
          <a:p>
            <a:pPr lvl="1"/>
            <a:r>
              <a:rPr lang="en-US" sz="2000" dirty="0">
                <a:sym typeface="Wingdings" pitchFamily="2" charset="2"/>
              </a:rPr>
              <a:t>-relax w/ match </a:t>
            </a:r>
            <a:r>
              <a:rPr lang="en-US" sz="2000" dirty="0" err="1">
                <a:sym typeface="Wingdings" pitchFamily="2" charset="2"/>
              </a:rPr>
              <a:t>csts</a:t>
            </a:r>
            <a:r>
              <a:rPr lang="en-US" sz="2000" dirty="0">
                <a:sym typeface="Wingdings" pitchFamily="2" charset="2"/>
              </a:rPr>
              <a:t> + constrain to start cords + minimize  structures look more reasonable, but scores still poor</a:t>
            </a:r>
          </a:p>
        </p:txBody>
      </p:sp>
    </p:spTree>
    <p:extLst>
      <p:ext uri="{BB962C8B-B14F-4D97-AF65-F5344CB8AC3E}">
        <p14:creationId xmlns:p14="http://schemas.microsoft.com/office/powerpoint/2010/main" val="8865316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00550-F04C-994A-9040-46C7F7F6D896}"/>
              </a:ext>
            </a:extLst>
          </p:cNvPr>
          <p:cNvSpPr txBox="1"/>
          <p:nvPr/>
        </p:nvSpPr>
        <p:spPr>
          <a:xfrm>
            <a:off x="3049821" y="148590"/>
            <a:ext cx="5807103" cy="461665"/>
          </a:xfrm>
          <a:prstGeom prst="rect">
            <a:avLst/>
          </a:prstGeom>
          <a:noFill/>
        </p:spPr>
        <p:txBody>
          <a:bodyPr wrap="none" rtlCol="0">
            <a:spAutoFit/>
          </a:bodyPr>
          <a:lstStyle/>
          <a:p>
            <a:pPr algn="ctr"/>
            <a:r>
              <a:rPr lang="en-US" sz="2400" b="1" dirty="0">
                <a:sym typeface="Wingdings" pitchFamily="2" charset="2"/>
              </a:rPr>
              <a:t>Selected Design Examples – Matched Motifs</a:t>
            </a:r>
            <a:endParaRPr lang="en-US" b="1" dirty="0">
              <a:sym typeface="Wingdings" pitchFamily="2" charset="2"/>
            </a:endParaRPr>
          </a:p>
        </p:txBody>
      </p:sp>
      <p:pic>
        <p:nvPicPr>
          <p:cNvPr id="4" name="Picture 3">
            <a:extLst>
              <a:ext uri="{FF2B5EF4-FFF2-40B4-BE49-F238E27FC236}">
                <a16:creationId xmlns:a16="http://schemas.microsoft.com/office/drawing/2014/main" id="{5217AB9E-8417-4B44-85DF-4988335593DC}"/>
              </a:ext>
            </a:extLst>
          </p:cNvPr>
          <p:cNvPicPr>
            <a:picLocks noChangeAspect="1"/>
          </p:cNvPicPr>
          <p:nvPr/>
        </p:nvPicPr>
        <p:blipFill>
          <a:blip r:embed="rId2"/>
          <a:stretch>
            <a:fillRect/>
          </a:stretch>
        </p:blipFill>
        <p:spPr>
          <a:xfrm>
            <a:off x="201316" y="1489224"/>
            <a:ext cx="6509450" cy="5368776"/>
          </a:xfrm>
          <a:prstGeom prst="rect">
            <a:avLst/>
          </a:prstGeom>
        </p:spPr>
      </p:pic>
      <p:pic>
        <p:nvPicPr>
          <p:cNvPr id="6" name="Picture 5">
            <a:extLst>
              <a:ext uri="{FF2B5EF4-FFF2-40B4-BE49-F238E27FC236}">
                <a16:creationId xmlns:a16="http://schemas.microsoft.com/office/drawing/2014/main" id="{08EF3C41-8031-9544-989F-0C86570A7486}"/>
              </a:ext>
            </a:extLst>
          </p:cNvPr>
          <p:cNvPicPr>
            <a:picLocks noChangeAspect="1"/>
          </p:cNvPicPr>
          <p:nvPr/>
        </p:nvPicPr>
        <p:blipFill>
          <a:blip r:embed="rId3"/>
          <a:stretch>
            <a:fillRect/>
          </a:stretch>
        </p:blipFill>
        <p:spPr>
          <a:xfrm>
            <a:off x="6185172" y="883403"/>
            <a:ext cx="5805512" cy="3964378"/>
          </a:xfrm>
          <a:prstGeom prst="rect">
            <a:avLst/>
          </a:prstGeom>
        </p:spPr>
      </p:pic>
    </p:spTree>
    <p:extLst>
      <p:ext uri="{BB962C8B-B14F-4D97-AF65-F5344CB8AC3E}">
        <p14:creationId xmlns:p14="http://schemas.microsoft.com/office/powerpoint/2010/main" val="3942965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BC87E6-BC0F-FD44-97B7-C065070E4F87}"/>
              </a:ext>
            </a:extLst>
          </p:cNvPr>
          <p:cNvSpPr txBox="1"/>
          <p:nvPr/>
        </p:nvSpPr>
        <p:spPr>
          <a:xfrm>
            <a:off x="3166204" y="148590"/>
            <a:ext cx="5574348" cy="830997"/>
          </a:xfrm>
          <a:prstGeom prst="rect">
            <a:avLst/>
          </a:prstGeom>
          <a:noFill/>
        </p:spPr>
        <p:txBody>
          <a:bodyPr wrap="none" rtlCol="0">
            <a:spAutoFit/>
          </a:bodyPr>
          <a:lstStyle/>
          <a:p>
            <a:pPr algn="ctr"/>
            <a:r>
              <a:rPr lang="en-US" sz="2400" b="1" dirty="0">
                <a:sym typeface="Wingdings" pitchFamily="2" charset="2"/>
              </a:rPr>
              <a:t>Selected Design Examples – </a:t>
            </a:r>
          </a:p>
          <a:p>
            <a:pPr algn="ctr"/>
            <a:r>
              <a:rPr lang="en-US" sz="2400" b="1" dirty="0">
                <a:sym typeface="Wingdings" pitchFamily="2" charset="2"/>
              </a:rPr>
              <a:t>dense </a:t>
            </a:r>
            <a:r>
              <a:rPr lang="en-US" sz="2400" b="1" dirty="0" err="1">
                <a:sym typeface="Wingdings" pitchFamily="2" charset="2"/>
              </a:rPr>
              <a:t>hbond</a:t>
            </a:r>
            <a:r>
              <a:rPr lang="en-US" sz="2400" b="1" dirty="0">
                <a:sym typeface="Wingdings" pitchFamily="2" charset="2"/>
              </a:rPr>
              <a:t> networks, great ligand burial</a:t>
            </a:r>
            <a:endParaRPr lang="en-US" b="1" dirty="0">
              <a:sym typeface="Wingdings" pitchFamily="2" charset="2"/>
            </a:endParaRPr>
          </a:p>
        </p:txBody>
      </p:sp>
      <p:pic>
        <p:nvPicPr>
          <p:cNvPr id="5" name="Picture 4">
            <a:extLst>
              <a:ext uri="{FF2B5EF4-FFF2-40B4-BE49-F238E27FC236}">
                <a16:creationId xmlns:a16="http://schemas.microsoft.com/office/drawing/2014/main" id="{9AFE84B4-5705-2543-B04F-0CFA8797CF97}"/>
              </a:ext>
            </a:extLst>
          </p:cNvPr>
          <p:cNvPicPr>
            <a:picLocks noChangeAspect="1"/>
          </p:cNvPicPr>
          <p:nvPr/>
        </p:nvPicPr>
        <p:blipFill>
          <a:blip r:embed="rId2"/>
          <a:stretch>
            <a:fillRect/>
          </a:stretch>
        </p:blipFill>
        <p:spPr>
          <a:xfrm>
            <a:off x="742950" y="1219198"/>
            <a:ext cx="4330304" cy="4613275"/>
          </a:xfrm>
          <a:prstGeom prst="rect">
            <a:avLst/>
          </a:prstGeom>
        </p:spPr>
      </p:pic>
      <p:pic>
        <p:nvPicPr>
          <p:cNvPr id="6" name="Picture 5">
            <a:extLst>
              <a:ext uri="{FF2B5EF4-FFF2-40B4-BE49-F238E27FC236}">
                <a16:creationId xmlns:a16="http://schemas.microsoft.com/office/drawing/2014/main" id="{A0E58345-6345-684E-A282-68D606C472F7}"/>
              </a:ext>
            </a:extLst>
          </p:cNvPr>
          <p:cNvPicPr>
            <a:picLocks noChangeAspect="1"/>
          </p:cNvPicPr>
          <p:nvPr/>
        </p:nvPicPr>
        <p:blipFill>
          <a:blip r:embed="rId3"/>
          <a:stretch>
            <a:fillRect/>
          </a:stretch>
        </p:blipFill>
        <p:spPr>
          <a:xfrm>
            <a:off x="5564600" y="1100136"/>
            <a:ext cx="5884450" cy="4732337"/>
          </a:xfrm>
          <a:prstGeom prst="rect">
            <a:avLst/>
          </a:prstGeom>
        </p:spPr>
      </p:pic>
    </p:spTree>
    <p:extLst>
      <p:ext uri="{BB962C8B-B14F-4D97-AF65-F5344CB8AC3E}">
        <p14:creationId xmlns:p14="http://schemas.microsoft.com/office/powerpoint/2010/main" val="700275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3BE4D8-8D77-B44F-8179-A8A33062274B}"/>
              </a:ext>
            </a:extLst>
          </p:cNvPr>
          <p:cNvPicPr>
            <a:picLocks noChangeAspect="1"/>
          </p:cNvPicPr>
          <p:nvPr/>
        </p:nvPicPr>
        <p:blipFill>
          <a:blip r:embed="rId2"/>
          <a:stretch>
            <a:fillRect/>
          </a:stretch>
        </p:blipFill>
        <p:spPr>
          <a:xfrm>
            <a:off x="298323" y="1661094"/>
            <a:ext cx="11501586" cy="2906482"/>
          </a:xfrm>
          <a:prstGeom prst="rect">
            <a:avLst/>
          </a:prstGeom>
        </p:spPr>
      </p:pic>
      <p:sp>
        <p:nvSpPr>
          <p:cNvPr id="2" name="TextBox 1">
            <a:extLst>
              <a:ext uri="{FF2B5EF4-FFF2-40B4-BE49-F238E27FC236}">
                <a16:creationId xmlns:a16="http://schemas.microsoft.com/office/drawing/2014/main" id="{1483F0F7-8338-C543-B5F6-4E5672EED994}"/>
              </a:ext>
            </a:extLst>
          </p:cNvPr>
          <p:cNvSpPr txBox="1"/>
          <p:nvPr/>
        </p:nvSpPr>
        <p:spPr>
          <a:xfrm>
            <a:off x="-90488" y="0"/>
            <a:ext cx="11701463" cy="830997"/>
          </a:xfrm>
          <a:prstGeom prst="rect">
            <a:avLst/>
          </a:prstGeom>
          <a:noFill/>
        </p:spPr>
        <p:txBody>
          <a:bodyPr wrap="square" rtlCol="0">
            <a:spAutoFit/>
          </a:bodyPr>
          <a:lstStyle/>
          <a:p>
            <a:pPr algn="ctr"/>
            <a:r>
              <a:rPr lang="en-US" sz="2400" b="1" dirty="0">
                <a:sym typeface="Wingdings" pitchFamily="2" charset="2"/>
              </a:rPr>
              <a:t></a:t>
            </a:r>
            <a:r>
              <a:rPr lang="en-US" sz="2400" b="1" dirty="0"/>
              <a:t>Loop-helix-loop Unit Combinatorial Sampling (LUCS) Generates Many Geometrically Diverse Scaffolds</a:t>
            </a:r>
          </a:p>
        </p:txBody>
      </p:sp>
      <p:sp>
        <p:nvSpPr>
          <p:cNvPr id="7" name="TextBox 6">
            <a:extLst>
              <a:ext uri="{FF2B5EF4-FFF2-40B4-BE49-F238E27FC236}">
                <a16:creationId xmlns:a16="http://schemas.microsoft.com/office/drawing/2014/main" id="{BCD537A9-2519-964F-B184-92D3D75A2CFC}"/>
              </a:ext>
            </a:extLst>
          </p:cNvPr>
          <p:cNvSpPr txBox="1"/>
          <p:nvPr/>
        </p:nvSpPr>
        <p:spPr>
          <a:xfrm>
            <a:off x="298323" y="4735241"/>
            <a:ext cx="11595354" cy="461665"/>
          </a:xfrm>
          <a:prstGeom prst="rect">
            <a:avLst/>
          </a:prstGeom>
          <a:noFill/>
        </p:spPr>
        <p:txBody>
          <a:bodyPr wrap="none" rtlCol="0">
            <a:spAutoFit/>
          </a:bodyPr>
          <a:lstStyle/>
          <a:p>
            <a:r>
              <a:rPr lang="en-US" sz="2400" dirty="0"/>
              <a:t>Single scaffold geometry   </a:t>
            </a:r>
            <a:r>
              <a:rPr lang="en-US" sz="2400" dirty="0">
                <a:sym typeface="Wingdings" pitchFamily="2" charset="2"/>
              </a:rPr>
              <a:t>  Thousands of LUCS generated designs with diverse geometries</a:t>
            </a:r>
            <a:endParaRPr lang="en-US" sz="2400" dirty="0"/>
          </a:p>
        </p:txBody>
      </p:sp>
      <p:sp>
        <p:nvSpPr>
          <p:cNvPr id="8" name="TextBox 7">
            <a:extLst>
              <a:ext uri="{FF2B5EF4-FFF2-40B4-BE49-F238E27FC236}">
                <a16:creationId xmlns:a16="http://schemas.microsoft.com/office/drawing/2014/main" id="{C38A1822-3107-0C4E-93D5-3062F08687A1}"/>
              </a:ext>
            </a:extLst>
          </p:cNvPr>
          <p:cNvSpPr txBox="1"/>
          <p:nvPr/>
        </p:nvSpPr>
        <p:spPr>
          <a:xfrm>
            <a:off x="9801346" y="6488668"/>
            <a:ext cx="2390654" cy="369332"/>
          </a:xfrm>
          <a:prstGeom prst="rect">
            <a:avLst/>
          </a:prstGeom>
          <a:noFill/>
        </p:spPr>
        <p:txBody>
          <a:bodyPr wrap="none" rtlCol="0">
            <a:spAutoFit/>
          </a:bodyPr>
          <a:lstStyle/>
          <a:p>
            <a:r>
              <a:rPr lang="en-US" dirty="0" err="1"/>
              <a:t>Xingjie</a:t>
            </a:r>
            <a:r>
              <a:rPr lang="en-US" dirty="0"/>
              <a:t> Pan et al. (2020)</a:t>
            </a:r>
          </a:p>
        </p:txBody>
      </p:sp>
    </p:spTree>
    <p:extLst>
      <p:ext uri="{BB962C8B-B14F-4D97-AF65-F5344CB8AC3E}">
        <p14:creationId xmlns:p14="http://schemas.microsoft.com/office/powerpoint/2010/main" val="2556284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BCFEE7-E520-B341-9B48-25B1FCAA98FD}"/>
              </a:ext>
            </a:extLst>
          </p:cNvPr>
          <p:cNvPicPr>
            <a:picLocks noChangeAspect="1"/>
          </p:cNvPicPr>
          <p:nvPr/>
        </p:nvPicPr>
        <p:blipFill>
          <a:blip r:embed="rId2"/>
          <a:stretch>
            <a:fillRect/>
          </a:stretch>
        </p:blipFill>
        <p:spPr>
          <a:xfrm>
            <a:off x="6988556" y="1972056"/>
            <a:ext cx="5054600" cy="4267200"/>
          </a:xfrm>
          <a:prstGeom prst="rect">
            <a:avLst/>
          </a:prstGeom>
        </p:spPr>
      </p:pic>
      <p:sp>
        <p:nvSpPr>
          <p:cNvPr id="3" name="TextBox 2">
            <a:extLst>
              <a:ext uri="{FF2B5EF4-FFF2-40B4-BE49-F238E27FC236}">
                <a16:creationId xmlns:a16="http://schemas.microsoft.com/office/drawing/2014/main" id="{3BBC87E6-BC0F-FD44-97B7-C065070E4F87}"/>
              </a:ext>
            </a:extLst>
          </p:cNvPr>
          <p:cNvSpPr txBox="1"/>
          <p:nvPr/>
        </p:nvSpPr>
        <p:spPr>
          <a:xfrm>
            <a:off x="3357116" y="148590"/>
            <a:ext cx="5192512" cy="830997"/>
          </a:xfrm>
          <a:prstGeom prst="rect">
            <a:avLst/>
          </a:prstGeom>
          <a:noFill/>
        </p:spPr>
        <p:txBody>
          <a:bodyPr wrap="none" rtlCol="0">
            <a:spAutoFit/>
          </a:bodyPr>
          <a:lstStyle/>
          <a:p>
            <a:pPr algn="ctr"/>
            <a:r>
              <a:rPr lang="en-US" sz="2400" b="1" dirty="0">
                <a:sym typeface="Wingdings" pitchFamily="2" charset="2"/>
              </a:rPr>
              <a:t>Selected Design Examples</a:t>
            </a:r>
          </a:p>
          <a:p>
            <a:pPr algn="ctr"/>
            <a:r>
              <a:rPr lang="en-US" sz="2400" b="1" dirty="0">
                <a:sym typeface="Wingdings" pitchFamily="2" charset="2"/>
              </a:rPr>
              <a:t>- These really look like binding pockets!</a:t>
            </a:r>
            <a:endParaRPr lang="en-US" b="1" dirty="0">
              <a:sym typeface="Wingdings" pitchFamily="2" charset="2"/>
            </a:endParaRPr>
          </a:p>
        </p:txBody>
      </p:sp>
      <p:pic>
        <p:nvPicPr>
          <p:cNvPr id="5" name="Picture 4">
            <a:extLst>
              <a:ext uri="{FF2B5EF4-FFF2-40B4-BE49-F238E27FC236}">
                <a16:creationId xmlns:a16="http://schemas.microsoft.com/office/drawing/2014/main" id="{022C7CC9-DB4C-424D-B723-8F939367B679}"/>
              </a:ext>
            </a:extLst>
          </p:cNvPr>
          <p:cNvPicPr>
            <a:picLocks noChangeAspect="1"/>
          </p:cNvPicPr>
          <p:nvPr/>
        </p:nvPicPr>
        <p:blipFill>
          <a:blip r:embed="rId3"/>
          <a:stretch>
            <a:fillRect/>
          </a:stretch>
        </p:blipFill>
        <p:spPr>
          <a:xfrm>
            <a:off x="751976" y="950177"/>
            <a:ext cx="5499100" cy="5448300"/>
          </a:xfrm>
          <a:prstGeom prst="rect">
            <a:avLst/>
          </a:prstGeom>
        </p:spPr>
      </p:pic>
    </p:spTree>
    <p:extLst>
      <p:ext uri="{BB962C8B-B14F-4D97-AF65-F5344CB8AC3E}">
        <p14:creationId xmlns:p14="http://schemas.microsoft.com/office/powerpoint/2010/main" val="2120071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BF8E6-1237-7048-977B-D69520B44872}"/>
              </a:ext>
            </a:extLst>
          </p:cNvPr>
          <p:cNvPicPr>
            <a:picLocks noChangeAspect="1"/>
          </p:cNvPicPr>
          <p:nvPr/>
        </p:nvPicPr>
        <p:blipFill>
          <a:blip r:embed="rId2"/>
          <a:stretch>
            <a:fillRect/>
          </a:stretch>
        </p:blipFill>
        <p:spPr>
          <a:xfrm>
            <a:off x="0" y="461665"/>
            <a:ext cx="5969764" cy="4480560"/>
          </a:xfrm>
          <a:prstGeom prst="rect">
            <a:avLst/>
          </a:prstGeom>
        </p:spPr>
      </p:pic>
      <p:sp>
        <p:nvSpPr>
          <p:cNvPr id="5" name="TextBox 4">
            <a:extLst>
              <a:ext uri="{FF2B5EF4-FFF2-40B4-BE49-F238E27FC236}">
                <a16:creationId xmlns:a16="http://schemas.microsoft.com/office/drawing/2014/main" id="{B849500F-1C9C-4D47-99A0-51A0B37BDE02}"/>
              </a:ext>
            </a:extLst>
          </p:cNvPr>
          <p:cNvSpPr txBox="1"/>
          <p:nvPr/>
        </p:nvSpPr>
        <p:spPr>
          <a:xfrm>
            <a:off x="3302034" y="0"/>
            <a:ext cx="5587941" cy="461665"/>
          </a:xfrm>
          <a:prstGeom prst="rect">
            <a:avLst/>
          </a:prstGeom>
          <a:noFill/>
        </p:spPr>
        <p:txBody>
          <a:bodyPr wrap="none" rtlCol="0">
            <a:spAutoFit/>
          </a:bodyPr>
          <a:lstStyle/>
          <a:p>
            <a:pPr algn="ctr"/>
            <a:r>
              <a:rPr lang="en-US" sz="2400" b="1" dirty="0">
                <a:sym typeface="Wingdings" pitchFamily="2" charset="2"/>
              </a:rPr>
              <a:t>AF Confidence for Filtered Rosetta Designs</a:t>
            </a:r>
            <a:endParaRPr lang="en-US" b="1" dirty="0">
              <a:sym typeface="Wingdings" pitchFamily="2" charset="2"/>
            </a:endParaRPr>
          </a:p>
        </p:txBody>
      </p:sp>
      <p:pic>
        <p:nvPicPr>
          <p:cNvPr id="6" name="Picture 5">
            <a:extLst>
              <a:ext uri="{FF2B5EF4-FFF2-40B4-BE49-F238E27FC236}">
                <a16:creationId xmlns:a16="http://schemas.microsoft.com/office/drawing/2014/main" id="{9830C312-FB59-D942-8EB0-186839E3D781}"/>
              </a:ext>
            </a:extLst>
          </p:cNvPr>
          <p:cNvPicPr>
            <a:picLocks noChangeAspect="1"/>
          </p:cNvPicPr>
          <p:nvPr/>
        </p:nvPicPr>
        <p:blipFill>
          <a:blip r:embed="rId3"/>
          <a:stretch>
            <a:fillRect/>
          </a:stretch>
        </p:blipFill>
        <p:spPr>
          <a:xfrm>
            <a:off x="5971403" y="461665"/>
            <a:ext cx="5854700" cy="4394200"/>
          </a:xfrm>
          <a:prstGeom prst="rect">
            <a:avLst/>
          </a:prstGeom>
        </p:spPr>
      </p:pic>
      <p:sp>
        <p:nvSpPr>
          <p:cNvPr id="7" name="TextBox 6">
            <a:extLst>
              <a:ext uri="{FF2B5EF4-FFF2-40B4-BE49-F238E27FC236}">
                <a16:creationId xmlns:a16="http://schemas.microsoft.com/office/drawing/2014/main" id="{5953DFDE-1427-E242-ADA2-9231AE7CF962}"/>
              </a:ext>
            </a:extLst>
          </p:cNvPr>
          <p:cNvSpPr txBox="1"/>
          <p:nvPr/>
        </p:nvSpPr>
        <p:spPr>
          <a:xfrm>
            <a:off x="3302034" y="5011340"/>
            <a:ext cx="5496120" cy="1446550"/>
          </a:xfrm>
          <a:prstGeom prst="rect">
            <a:avLst/>
          </a:prstGeom>
          <a:noFill/>
        </p:spPr>
        <p:txBody>
          <a:bodyPr wrap="none" rtlCol="0">
            <a:spAutoFit/>
          </a:bodyPr>
          <a:lstStyle/>
          <a:p>
            <a:pPr algn="ctr"/>
            <a:r>
              <a:rPr lang="en-US" sz="2800" b="1" dirty="0"/>
              <a:t>3 designs with average </a:t>
            </a:r>
            <a:r>
              <a:rPr lang="en-US" sz="2800" b="1" dirty="0" err="1"/>
              <a:t>plddt</a:t>
            </a:r>
            <a:r>
              <a:rPr lang="en-US" sz="2800" b="1" dirty="0"/>
              <a:t> &gt;= 85, </a:t>
            </a:r>
          </a:p>
          <a:p>
            <a:pPr algn="ctr"/>
            <a:r>
              <a:rPr lang="en-US" sz="2800" b="1" dirty="0"/>
              <a:t>Ca RMSD &lt;= 1.0 </a:t>
            </a:r>
            <a:r>
              <a:rPr lang="en-US" sz="2800" b="1" dirty="0" err="1"/>
              <a:t>Å</a:t>
            </a:r>
            <a:endParaRPr lang="en-US" sz="2800" b="1" dirty="0"/>
          </a:p>
          <a:p>
            <a:pPr algn="ctr"/>
            <a:r>
              <a:rPr lang="en-US" sz="3200" b="1" dirty="0">
                <a:highlight>
                  <a:srgbClr val="FFFF00"/>
                </a:highlight>
              </a:rPr>
              <a:t>Shall we take a gander?</a:t>
            </a:r>
          </a:p>
        </p:txBody>
      </p:sp>
    </p:spTree>
    <p:extLst>
      <p:ext uri="{BB962C8B-B14F-4D97-AF65-F5344CB8AC3E}">
        <p14:creationId xmlns:p14="http://schemas.microsoft.com/office/powerpoint/2010/main" val="1984264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5C1E50-86EF-7F41-A0F8-2EE6CB5F84B4}"/>
              </a:ext>
            </a:extLst>
          </p:cNvPr>
          <p:cNvSpPr txBox="1"/>
          <p:nvPr/>
        </p:nvSpPr>
        <p:spPr>
          <a:xfrm>
            <a:off x="2508720" y="120198"/>
            <a:ext cx="6909199" cy="461665"/>
          </a:xfrm>
          <a:prstGeom prst="rect">
            <a:avLst/>
          </a:prstGeom>
          <a:noFill/>
        </p:spPr>
        <p:txBody>
          <a:bodyPr wrap="none" rtlCol="0">
            <a:spAutoFit/>
          </a:bodyPr>
          <a:lstStyle/>
          <a:p>
            <a:pPr algn="ctr"/>
            <a:r>
              <a:rPr lang="en-US" sz="2400" b="1" dirty="0"/>
              <a:t>Compare with Values for Naturally Occurring Binders</a:t>
            </a:r>
          </a:p>
        </p:txBody>
      </p:sp>
      <p:pic>
        <p:nvPicPr>
          <p:cNvPr id="4" name="Picture 3">
            <a:extLst>
              <a:ext uri="{FF2B5EF4-FFF2-40B4-BE49-F238E27FC236}">
                <a16:creationId xmlns:a16="http://schemas.microsoft.com/office/drawing/2014/main" id="{EF3BB435-F8E7-3B43-83DF-78D8B5935E50}"/>
              </a:ext>
            </a:extLst>
          </p:cNvPr>
          <p:cNvPicPr>
            <a:picLocks noChangeAspect="1"/>
          </p:cNvPicPr>
          <p:nvPr/>
        </p:nvPicPr>
        <p:blipFill>
          <a:blip r:embed="rId2"/>
          <a:stretch>
            <a:fillRect/>
          </a:stretch>
        </p:blipFill>
        <p:spPr>
          <a:xfrm>
            <a:off x="241300" y="1340388"/>
            <a:ext cx="5854700" cy="4394200"/>
          </a:xfrm>
          <a:prstGeom prst="rect">
            <a:avLst/>
          </a:prstGeom>
        </p:spPr>
      </p:pic>
      <p:pic>
        <p:nvPicPr>
          <p:cNvPr id="5" name="Picture 4">
            <a:extLst>
              <a:ext uri="{FF2B5EF4-FFF2-40B4-BE49-F238E27FC236}">
                <a16:creationId xmlns:a16="http://schemas.microsoft.com/office/drawing/2014/main" id="{45D2189E-298C-6647-B80C-2BF22EC37628}"/>
              </a:ext>
            </a:extLst>
          </p:cNvPr>
          <p:cNvPicPr>
            <a:picLocks noChangeAspect="1"/>
          </p:cNvPicPr>
          <p:nvPr/>
        </p:nvPicPr>
        <p:blipFill>
          <a:blip r:embed="rId3"/>
          <a:stretch>
            <a:fillRect/>
          </a:stretch>
        </p:blipFill>
        <p:spPr>
          <a:xfrm>
            <a:off x="6096000" y="1340388"/>
            <a:ext cx="5854700" cy="4394200"/>
          </a:xfrm>
          <a:prstGeom prst="rect">
            <a:avLst/>
          </a:prstGeom>
        </p:spPr>
      </p:pic>
    </p:spTree>
    <p:extLst>
      <p:ext uri="{BB962C8B-B14F-4D97-AF65-F5344CB8AC3E}">
        <p14:creationId xmlns:p14="http://schemas.microsoft.com/office/powerpoint/2010/main" val="4108390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466A61-3248-F244-A7D6-C0A0CFD36297}"/>
              </a:ext>
            </a:extLst>
          </p:cNvPr>
          <p:cNvPicPr>
            <a:picLocks noChangeAspect="1"/>
          </p:cNvPicPr>
          <p:nvPr/>
        </p:nvPicPr>
        <p:blipFill>
          <a:blip r:embed="rId2"/>
          <a:stretch>
            <a:fillRect/>
          </a:stretch>
        </p:blipFill>
        <p:spPr>
          <a:xfrm>
            <a:off x="107800" y="2115303"/>
            <a:ext cx="5854700" cy="4394200"/>
          </a:xfrm>
          <a:prstGeom prst="rect">
            <a:avLst/>
          </a:prstGeom>
        </p:spPr>
      </p:pic>
      <p:sp>
        <p:nvSpPr>
          <p:cNvPr id="15" name="TextBox 14">
            <a:extLst>
              <a:ext uri="{FF2B5EF4-FFF2-40B4-BE49-F238E27FC236}">
                <a16:creationId xmlns:a16="http://schemas.microsoft.com/office/drawing/2014/main" id="{76519DF1-3151-7742-91F5-034F68812079}"/>
              </a:ext>
            </a:extLst>
          </p:cNvPr>
          <p:cNvSpPr txBox="1"/>
          <p:nvPr/>
        </p:nvSpPr>
        <p:spPr>
          <a:xfrm>
            <a:off x="2463351" y="0"/>
            <a:ext cx="7265322" cy="461665"/>
          </a:xfrm>
          <a:prstGeom prst="rect">
            <a:avLst/>
          </a:prstGeom>
          <a:noFill/>
        </p:spPr>
        <p:txBody>
          <a:bodyPr wrap="none" rtlCol="0">
            <a:spAutoFit/>
          </a:bodyPr>
          <a:lstStyle/>
          <a:p>
            <a:pPr algn="ctr"/>
            <a:r>
              <a:rPr lang="en-US" sz="2400" b="1" dirty="0">
                <a:sym typeface="Wingdings" pitchFamily="2" charset="2"/>
              </a:rPr>
              <a:t>Rosetta Metrics for High AF Confidence Rosetta Designs</a:t>
            </a:r>
            <a:endParaRPr lang="en-US" b="1" dirty="0">
              <a:sym typeface="Wingdings" pitchFamily="2" charset="2"/>
            </a:endParaRPr>
          </a:p>
        </p:txBody>
      </p:sp>
      <p:pic>
        <p:nvPicPr>
          <p:cNvPr id="16" name="Picture 15">
            <a:extLst>
              <a:ext uri="{FF2B5EF4-FFF2-40B4-BE49-F238E27FC236}">
                <a16:creationId xmlns:a16="http://schemas.microsoft.com/office/drawing/2014/main" id="{DC8236D0-3F67-9847-AB94-3795852D3B43}"/>
              </a:ext>
            </a:extLst>
          </p:cNvPr>
          <p:cNvPicPr>
            <a:picLocks noChangeAspect="1"/>
          </p:cNvPicPr>
          <p:nvPr/>
        </p:nvPicPr>
        <p:blipFill>
          <a:blip r:embed="rId3"/>
          <a:stretch>
            <a:fillRect/>
          </a:stretch>
        </p:blipFill>
        <p:spPr>
          <a:xfrm>
            <a:off x="5962500" y="2223791"/>
            <a:ext cx="5854700" cy="4394200"/>
          </a:xfrm>
          <a:prstGeom prst="rect">
            <a:avLst/>
          </a:prstGeom>
        </p:spPr>
      </p:pic>
      <p:pic>
        <p:nvPicPr>
          <p:cNvPr id="17" name="Picture 16" descr="Chart, radar chart&#10;&#10;Description automatically generated">
            <a:extLst>
              <a:ext uri="{FF2B5EF4-FFF2-40B4-BE49-F238E27FC236}">
                <a16:creationId xmlns:a16="http://schemas.microsoft.com/office/drawing/2014/main" id="{2B1BF261-A3C9-0A49-A3B6-2CB18DD2806F}"/>
              </a:ext>
            </a:extLst>
          </p:cNvPr>
          <p:cNvPicPr>
            <a:picLocks noChangeAspect="1"/>
          </p:cNvPicPr>
          <p:nvPr/>
        </p:nvPicPr>
        <p:blipFill>
          <a:blip r:embed="rId4"/>
          <a:stretch>
            <a:fillRect/>
          </a:stretch>
        </p:blipFill>
        <p:spPr>
          <a:xfrm>
            <a:off x="374800" y="635215"/>
            <a:ext cx="1691322" cy="1588576"/>
          </a:xfrm>
          <a:prstGeom prst="rect">
            <a:avLst/>
          </a:prstGeom>
        </p:spPr>
      </p:pic>
      <p:sp>
        <p:nvSpPr>
          <p:cNvPr id="18" name="TextBox 17">
            <a:extLst>
              <a:ext uri="{FF2B5EF4-FFF2-40B4-BE49-F238E27FC236}">
                <a16:creationId xmlns:a16="http://schemas.microsoft.com/office/drawing/2014/main" id="{AC99A500-907F-6E4E-B4A3-4CC106B8B10A}"/>
              </a:ext>
            </a:extLst>
          </p:cNvPr>
          <p:cNvSpPr txBox="1"/>
          <p:nvPr/>
        </p:nvSpPr>
        <p:spPr>
          <a:xfrm>
            <a:off x="2333122" y="1190593"/>
            <a:ext cx="3714030" cy="369332"/>
          </a:xfrm>
          <a:prstGeom prst="rect">
            <a:avLst/>
          </a:prstGeom>
          <a:noFill/>
        </p:spPr>
        <p:txBody>
          <a:bodyPr wrap="none" rtlCol="0">
            <a:spAutoFit/>
          </a:bodyPr>
          <a:lstStyle/>
          <a:p>
            <a:r>
              <a:rPr lang="en-US" dirty="0"/>
              <a:t>19 heavy atoms - -1.096*19 = -20.824</a:t>
            </a:r>
          </a:p>
        </p:txBody>
      </p:sp>
    </p:spTree>
    <p:extLst>
      <p:ext uri="{BB962C8B-B14F-4D97-AF65-F5344CB8AC3E}">
        <p14:creationId xmlns:p14="http://schemas.microsoft.com/office/powerpoint/2010/main" val="942277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604D3A-19A7-3F4F-9E1A-25931F48658F}"/>
              </a:ext>
            </a:extLst>
          </p:cNvPr>
          <p:cNvPicPr>
            <a:picLocks noChangeAspect="1"/>
          </p:cNvPicPr>
          <p:nvPr/>
        </p:nvPicPr>
        <p:blipFill>
          <a:blip r:embed="rId2"/>
          <a:stretch>
            <a:fillRect/>
          </a:stretch>
        </p:blipFill>
        <p:spPr>
          <a:xfrm>
            <a:off x="241300" y="1371385"/>
            <a:ext cx="5854700" cy="4394200"/>
          </a:xfrm>
          <a:prstGeom prst="rect">
            <a:avLst/>
          </a:prstGeom>
        </p:spPr>
      </p:pic>
      <p:pic>
        <p:nvPicPr>
          <p:cNvPr id="3" name="Picture 2">
            <a:extLst>
              <a:ext uri="{FF2B5EF4-FFF2-40B4-BE49-F238E27FC236}">
                <a16:creationId xmlns:a16="http://schemas.microsoft.com/office/drawing/2014/main" id="{F616B198-7F27-9F4F-A009-C2AF60C21D2E}"/>
              </a:ext>
            </a:extLst>
          </p:cNvPr>
          <p:cNvPicPr>
            <a:picLocks noChangeAspect="1"/>
          </p:cNvPicPr>
          <p:nvPr/>
        </p:nvPicPr>
        <p:blipFill>
          <a:blip r:embed="rId3"/>
          <a:stretch>
            <a:fillRect/>
          </a:stretch>
        </p:blipFill>
        <p:spPr>
          <a:xfrm>
            <a:off x="6096000" y="1371385"/>
            <a:ext cx="5854700" cy="4394200"/>
          </a:xfrm>
          <a:prstGeom prst="rect">
            <a:avLst/>
          </a:prstGeom>
        </p:spPr>
      </p:pic>
      <p:sp>
        <p:nvSpPr>
          <p:cNvPr id="6" name="TextBox 5">
            <a:extLst>
              <a:ext uri="{FF2B5EF4-FFF2-40B4-BE49-F238E27FC236}">
                <a16:creationId xmlns:a16="http://schemas.microsoft.com/office/drawing/2014/main" id="{495C1E50-86EF-7F41-A0F8-2EE6CB5F84B4}"/>
              </a:ext>
            </a:extLst>
          </p:cNvPr>
          <p:cNvSpPr txBox="1"/>
          <p:nvPr/>
        </p:nvSpPr>
        <p:spPr>
          <a:xfrm>
            <a:off x="2508720" y="120198"/>
            <a:ext cx="6909199" cy="461665"/>
          </a:xfrm>
          <a:prstGeom prst="rect">
            <a:avLst/>
          </a:prstGeom>
          <a:noFill/>
        </p:spPr>
        <p:txBody>
          <a:bodyPr wrap="none" rtlCol="0">
            <a:spAutoFit/>
          </a:bodyPr>
          <a:lstStyle/>
          <a:p>
            <a:pPr algn="ctr"/>
            <a:r>
              <a:rPr lang="en-US" sz="2400" b="1" dirty="0"/>
              <a:t>Compare with Values for Naturally Occurring Binders</a:t>
            </a:r>
          </a:p>
        </p:txBody>
      </p:sp>
    </p:spTree>
    <p:extLst>
      <p:ext uri="{BB962C8B-B14F-4D97-AF65-F5344CB8AC3E}">
        <p14:creationId xmlns:p14="http://schemas.microsoft.com/office/powerpoint/2010/main" val="3332586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DDD458-BCC9-6444-B4D8-250BF84A3B02}"/>
              </a:ext>
            </a:extLst>
          </p:cNvPr>
          <p:cNvPicPr>
            <a:picLocks noChangeAspect="1"/>
          </p:cNvPicPr>
          <p:nvPr/>
        </p:nvPicPr>
        <p:blipFill>
          <a:blip r:embed="rId2"/>
          <a:stretch>
            <a:fillRect/>
          </a:stretch>
        </p:blipFill>
        <p:spPr>
          <a:xfrm>
            <a:off x="119143" y="1448876"/>
            <a:ext cx="5854700" cy="4394200"/>
          </a:xfrm>
          <a:prstGeom prst="rect">
            <a:avLst/>
          </a:prstGeom>
        </p:spPr>
      </p:pic>
      <p:pic>
        <p:nvPicPr>
          <p:cNvPr id="3" name="Picture 2">
            <a:extLst>
              <a:ext uri="{FF2B5EF4-FFF2-40B4-BE49-F238E27FC236}">
                <a16:creationId xmlns:a16="http://schemas.microsoft.com/office/drawing/2014/main" id="{83E5D78A-ED08-E744-AAB0-433874A7E91B}"/>
              </a:ext>
            </a:extLst>
          </p:cNvPr>
          <p:cNvPicPr>
            <a:picLocks noChangeAspect="1"/>
          </p:cNvPicPr>
          <p:nvPr/>
        </p:nvPicPr>
        <p:blipFill>
          <a:blip r:embed="rId3"/>
          <a:stretch>
            <a:fillRect/>
          </a:stretch>
        </p:blipFill>
        <p:spPr>
          <a:xfrm>
            <a:off x="5973843" y="1448876"/>
            <a:ext cx="5854700" cy="4394200"/>
          </a:xfrm>
          <a:prstGeom prst="rect">
            <a:avLst/>
          </a:prstGeom>
        </p:spPr>
      </p:pic>
      <p:sp>
        <p:nvSpPr>
          <p:cNvPr id="4" name="TextBox 3">
            <a:extLst>
              <a:ext uri="{FF2B5EF4-FFF2-40B4-BE49-F238E27FC236}">
                <a16:creationId xmlns:a16="http://schemas.microsoft.com/office/drawing/2014/main" id="{3813C28B-16D7-C443-A491-8C88E9593120}"/>
              </a:ext>
            </a:extLst>
          </p:cNvPr>
          <p:cNvSpPr txBox="1"/>
          <p:nvPr/>
        </p:nvSpPr>
        <p:spPr>
          <a:xfrm>
            <a:off x="2508720" y="120198"/>
            <a:ext cx="6909199" cy="461665"/>
          </a:xfrm>
          <a:prstGeom prst="rect">
            <a:avLst/>
          </a:prstGeom>
          <a:noFill/>
        </p:spPr>
        <p:txBody>
          <a:bodyPr wrap="none" rtlCol="0">
            <a:spAutoFit/>
          </a:bodyPr>
          <a:lstStyle/>
          <a:p>
            <a:pPr algn="ctr"/>
            <a:r>
              <a:rPr lang="en-US" sz="2400" b="1" dirty="0"/>
              <a:t>Compare with Values for Naturally Occurring Binders</a:t>
            </a:r>
          </a:p>
        </p:txBody>
      </p:sp>
    </p:spTree>
    <p:extLst>
      <p:ext uri="{BB962C8B-B14F-4D97-AF65-F5344CB8AC3E}">
        <p14:creationId xmlns:p14="http://schemas.microsoft.com/office/powerpoint/2010/main" val="143417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C89698-D18F-0243-8998-21B8418EC38C}"/>
              </a:ext>
            </a:extLst>
          </p:cNvPr>
          <p:cNvPicPr>
            <a:picLocks noChangeAspect="1"/>
          </p:cNvPicPr>
          <p:nvPr/>
        </p:nvPicPr>
        <p:blipFill>
          <a:blip r:embed="rId2"/>
          <a:stretch>
            <a:fillRect/>
          </a:stretch>
        </p:blipFill>
        <p:spPr>
          <a:xfrm>
            <a:off x="241300" y="1400552"/>
            <a:ext cx="5854700" cy="4394200"/>
          </a:xfrm>
          <a:prstGeom prst="rect">
            <a:avLst/>
          </a:prstGeom>
        </p:spPr>
      </p:pic>
      <p:pic>
        <p:nvPicPr>
          <p:cNvPr id="10" name="Picture 9">
            <a:extLst>
              <a:ext uri="{FF2B5EF4-FFF2-40B4-BE49-F238E27FC236}">
                <a16:creationId xmlns:a16="http://schemas.microsoft.com/office/drawing/2014/main" id="{FB859332-159C-E140-904B-F0A63B47102E}"/>
              </a:ext>
            </a:extLst>
          </p:cNvPr>
          <p:cNvPicPr>
            <a:picLocks noChangeAspect="1"/>
          </p:cNvPicPr>
          <p:nvPr/>
        </p:nvPicPr>
        <p:blipFill>
          <a:blip r:embed="rId3"/>
          <a:stretch>
            <a:fillRect/>
          </a:stretch>
        </p:blipFill>
        <p:spPr>
          <a:xfrm>
            <a:off x="6096000" y="1526367"/>
            <a:ext cx="5854700" cy="4394200"/>
          </a:xfrm>
          <a:prstGeom prst="rect">
            <a:avLst/>
          </a:prstGeom>
        </p:spPr>
      </p:pic>
      <p:sp>
        <p:nvSpPr>
          <p:cNvPr id="13" name="TextBox 12">
            <a:extLst>
              <a:ext uri="{FF2B5EF4-FFF2-40B4-BE49-F238E27FC236}">
                <a16:creationId xmlns:a16="http://schemas.microsoft.com/office/drawing/2014/main" id="{D4EFE473-BF11-E44B-AC66-93B6F35C2D8F}"/>
              </a:ext>
            </a:extLst>
          </p:cNvPr>
          <p:cNvSpPr txBox="1"/>
          <p:nvPr/>
        </p:nvSpPr>
        <p:spPr>
          <a:xfrm>
            <a:off x="2508720" y="120198"/>
            <a:ext cx="6909199" cy="461665"/>
          </a:xfrm>
          <a:prstGeom prst="rect">
            <a:avLst/>
          </a:prstGeom>
          <a:noFill/>
        </p:spPr>
        <p:txBody>
          <a:bodyPr wrap="none" rtlCol="0">
            <a:spAutoFit/>
          </a:bodyPr>
          <a:lstStyle/>
          <a:p>
            <a:pPr algn="ctr"/>
            <a:r>
              <a:rPr lang="en-US" sz="2400" b="1" dirty="0"/>
              <a:t>Compare with Values for Naturally Occurring Binders</a:t>
            </a:r>
          </a:p>
        </p:txBody>
      </p:sp>
    </p:spTree>
    <p:extLst>
      <p:ext uri="{BB962C8B-B14F-4D97-AF65-F5344CB8AC3E}">
        <p14:creationId xmlns:p14="http://schemas.microsoft.com/office/powerpoint/2010/main" val="3501606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C89698-D18F-0243-8998-21B8418EC38C}"/>
              </a:ext>
            </a:extLst>
          </p:cNvPr>
          <p:cNvPicPr>
            <a:picLocks noChangeAspect="1"/>
          </p:cNvPicPr>
          <p:nvPr/>
        </p:nvPicPr>
        <p:blipFill>
          <a:blip r:embed="rId2"/>
          <a:stretch>
            <a:fillRect/>
          </a:stretch>
        </p:blipFill>
        <p:spPr>
          <a:xfrm>
            <a:off x="241300" y="2437110"/>
            <a:ext cx="5854700" cy="4394200"/>
          </a:xfrm>
          <a:prstGeom prst="rect">
            <a:avLst/>
          </a:prstGeom>
        </p:spPr>
      </p:pic>
      <p:pic>
        <p:nvPicPr>
          <p:cNvPr id="6" name="Picture 5">
            <a:extLst>
              <a:ext uri="{FF2B5EF4-FFF2-40B4-BE49-F238E27FC236}">
                <a16:creationId xmlns:a16="http://schemas.microsoft.com/office/drawing/2014/main" id="{465093A4-A845-D749-9DA3-4BBD48BA4B26}"/>
              </a:ext>
            </a:extLst>
          </p:cNvPr>
          <p:cNvPicPr>
            <a:picLocks noChangeAspect="1"/>
          </p:cNvPicPr>
          <p:nvPr/>
        </p:nvPicPr>
        <p:blipFill>
          <a:blip r:embed="rId3"/>
          <a:stretch>
            <a:fillRect/>
          </a:stretch>
        </p:blipFill>
        <p:spPr>
          <a:xfrm>
            <a:off x="5962501" y="2339018"/>
            <a:ext cx="5854700" cy="4394200"/>
          </a:xfrm>
          <a:prstGeom prst="rect">
            <a:avLst/>
          </a:prstGeom>
        </p:spPr>
      </p:pic>
      <p:pic>
        <p:nvPicPr>
          <p:cNvPr id="7" name="Picture 6" descr="Chart, radar chart&#10;&#10;Description automatically generated">
            <a:extLst>
              <a:ext uri="{FF2B5EF4-FFF2-40B4-BE49-F238E27FC236}">
                <a16:creationId xmlns:a16="http://schemas.microsoft.com/office/drawing/2014/main" id="{C1A047A9-A071-0E42-9BD9-A30174A8BE77}"/>
              </a:ext>
            </a:extLst>
          </p:cNvPr>
          <p:cNvPicPr>
            <a:picLocks noChangeAspect="1"/>
          </p:cNvPicPr>
          <p:nvPr/>
        </p:nvPicPr>
        <p:blipFill>
          <a:blip r:embed="rId4"/>
          <a:stretch>
            <a:fillRect/>
          </a:stretch>
        </p:blipFill>
        <p:spPr>
          <a:xfrm>
            <a:off x="374800" y="635215"/>
            <a:ext cx="1691322" cy="1588576"/>
          </a:xfrm>
          <a:prstGeom prst="rect">
            <a:avLst/>
          </a:prstGeom>
        </p:spPr>
      </p:pic>
      <p:sp>
        <p:nvSpPr>
          <p:cNvPr id="9" name="TextBox 8">
            <a:extLst>
              <a:ext uri="{FF2B5EF4-FFF2-40B4-BE49-F238E27FC236}">
                <a16:creationId xmlns:a16="http://schemas.microsoft.com/office/drawing/2014/main" id="{54B8F842-3A03-AC42-89C0-E0A2099A1FB1}"/>
              </a:ext>
            </a:extLst>
          </p:cNvPr>
          <p:cNvSpPr txBox="1"/>
          <p:nvPr/>
        </p:nvSpPr>
        <p:spPr>
          <a:xfrm>
            <a:off x="2333122" y="1190593"/>
            <a:ext cx="1898277" cy="369332"/>
          </a:xfrm>
          <a:prstGeom prst="rect">
            <a:avLst/>
          </a:prstGeom>
          <a:noFill/>
        </p:spPr>
        <p:txBody>
          <a:bodyPr wrap="none" rtlCol="0">
            <a:spAutoFit/>
          </a:bodyPr>
          <a:lstStyle/>
          <a:p>
            <a:r>
              <a:rPr lang="en-US" dirty="0"/>
              <a:t>4 O </a:t>
            </a:r>
            <a:r>
              <a:rPr lang="en-US" dirty="0">
                <a:sym typeface="Wingdings" pitchFamily="2" charset="2"/>
              </a:rPr>
              <a:t></a:t>
            </a:r>
            <a:r>
              <a:rPr lang="en-US" dirty="0"/>
              <a:t> 1 / 4 = 0.25</a:t>
            </a:r>
          </a:p>
        </p:txBody>
      </p:sp>
      <p:sp>
        <p:nvSpPr>
          <p:cNvPr id="11" name="TextBox 10">
            <a:extLst>
              <a:ext uri="{FF2B5EF4-FFF2-40B4-BE49-F238E27FC236}">
                <a16:creationId xmlns:a16="http://schemas.microsoft.com/office/drawing/2014/main" id="{E2E75292-33B3-D742-A606-B71EB8B75A3C}"/>
              </a:ext>
            </a:extLst>
          </p:cNvPr>
          <p:cNvSpPr txBox="1"/>
          <p:nvPr/>
        </p:nvSpPr>
        <p:spPr>
          <a:xfrm>
            <a:off x="2508720" y="120198"/>
            <a:ext cx="6909199" cy="461665"/>
          </a:xfrm>
          <a:prstGeom prst="rect">
            <a:avLst/>
          </a:prstGeom>
          <a:noFill/>
        </p:spPr>
        <p:txBody>
          <a:bodyPr wrap="none" rtlCol="0">
            <a:spAutoFit/>
          </a:bodyPr>
          <a:lstStyle/>
          <a:p>
            <a:pPr algn="ctr"/>
            <a:r>
              <a:rPr lang="en-US" sz="2400" b="1" dirty="0"/>
              <a:t>Compare with Values for Naturally Occurring Binders</a:t>
            </a:r>
          </a:p>
        </p:txBody>
      </p:sp>
    </p:spTree>
    <p:extLst>
      <p:ext uri="{BB962C8B-B14F-4D97-AF65-F5344CB8AC3E}">
        <p14:creationId xmlns:p14="http://schemas.microsoft.com/office/powerpoint/2010/main" val="3567816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055E1C-056D-1F44-A739-9A7184DE5CA2}"/>
              </a:ext>
            </a:extLst>
          </p:cNvPr>
          <p:cNvPicPr>
            <a:picLocks noChangeAspect="1"/>
          </p:cNvPicPr>
          <p:nvPr/>
        </p:nvPicPr>
        <p:blipFill>
          <a:blip r:embed="rId2"/>
          <a:stretch>
            <a:fillRect/>
          </a:stretch>
        </p:blipFill>
        <p:spPr>
          <a:xfrm>
            <a:off x="241300" y="2105352"/>
            <a:ext cx="5854700" cy="4394200"/>
          </a:xfrm>
          <a:prstGeom prst="rect">
            <a:avLst/>
          </a:prstGeom>
        </p:spPr>
      </p:pic>
      <p:pic>
        <p:nvPicPr>
          <p:cNvPr id="6" name="Picture 5">
            <a:extLst>
              <a:ext uri="{FF2B5EF4-FFF2-40B4-BE49-F238E27FC236}">
                <a16:creationId xmlns:a16="http://schemas.microsoft.com/office/drawing/2014/main" id="{F1E972FE-3062-004B-A262-6CF9999FB3C0}"/>
              </a:ext>
            </a:extLst>
          </p:cNvPr>
          <p:cNvPicPr>
            <a:picLocks noChangeAspect="1"/>
          </p:cNvPicPr>
          <p:nvPr/>
        </p:nvPicPr>
        <p:blipFill>
          <a:blip r:embed="rId3"/>
          <a:stretch>
            <a:fillRect/>
          </a:stretch>
        </p:blipFill>
        <p:spPr>
          <a:xfrm>
            <a:off x="5836188" y="2105352"/>
            <a:ext cx="5854700" cy="4394200"/>
          </a:xfrm>
          <a:prstGeom prst="rect">
            <a:avLst/>
          </a:prstGeom>
        </p:spPr>
      </p:pic>
      <p:pic>
        <p:nvPicPr>
          <p:cNvPr id="7" name="Picture 6" descr="Chart, radar chart&#10;&#10;Description automatically generated">
            <a:extLst>
              <a:ext uri="{FF2B5EF4-FFF2-40B4-BE49-F238E27FC236}">
                <a16:creationId xmlns:a16="http://schemas.microsoft.com/office/drawing/2014/main" id="{A7AF55EB-A8D6-8742-87CB-F7FFBE9CE24F}"/>
              </a:ext>
            </a:extLst>
          </p:cNvPr>
          <p:cNvPicPr>
            <a:picLocks noChangeAspect="1"/>
          </p:cNvPicPr>
          <p:nvPr/>
        </p:nvPicPr>
        <p:blipFill>
          <a:blip r:embed="rId4"/>
          <a:stretch>
            <a:fillRect/>
          </a:stretch>
        </p:blipFill>
        <p:spPr>
          <a:xfrm>
            <a:off x="374800" y="635215"/>
            <a:ext cx="1691322" cy="1588576"/>
          </a:xfrm>
          <a:prstGeom prst="rect">
            <a:avLst/>
          </a:prstGeom>
        </p:spPr>
      </p:pic>
      <p:sp>
        <p:nvSpPr>
          <p:cNvPr id="9" name="TextBox 8">
            <a:extLst>
              <a:ext uri="{FF2B5EF4-FFF2-40B4-BE49-F238E27FC236}">
                <a16:creationId xmlns:a16="http://schemas.microsoft.com/office/drawing/2014/main" id="{0AE6D15D-5A1F-584A-A89C-E078BF9EF357}"/>
              </a:ext>
            </a:extLst>
          </p:cNvPr>
          <p:cNvSpPr txBox="1"/>
          <p:nvPr/>
        </p:nvSpPr>
        <p:spPr>
          <a:xfrm>
            <a:off x="2333122" y="1190593"/>
            <a:ext cx="1898277" cy="369332"/>
          </a:xfrm>
          <a:prstGeom prst="rect">
            <a:avLst/>
          </a:prstGeom>
          <a:noFill/>
        </p:spPr>
        <p:txBody>
          <a:bodyPr wrap="none" rtlCol="0">
            <a:spAutoFit/>
          </a:bodyPr>
          <a:lstStyle/>
          <a:p>
            <a:r>
              <a:rPr lang="en-US" dirty="0"/>
              <a:t>4 O </a:t>
            </a:r>
            <a:r>
              <a:rPr lang="en-US" dirty="0">
                <a:sym typeface="Wingdings" pitchFamily="2" charset="2"/>
              </a:rPr>
              <a:t></a:t>
            </a:r>
            <a:r>
              <a:rPr lang="en-US" dirty="0"/>
              <a:t> 3 / 4 = 0.75</a:t>
            </a:r>
          </a:p>
        </p:txBody>
      </p:sp>
      <p:sp>
        <p:nvSpPr>
          <p:cNvPr id="11" name="TextBox 10">
            <a:extLst>
              <a:ext uri="{FF2B5EF4-FFF2-40B4-BE49-F238E27FC236}">
                <a16:creationId xmlns:a16="http://schemas.microsoft.com/office/drawing/2014/main" id="{02FF9925-46CD-6E44-90EE-20601A8A6F01}"/>
              </a:ext>
            </a:extLst>
          </p:cNvPr>
          <p:cNvSpPr txBox="1"/>
          <p:nvPr/>
        </p:nvSpPr>
        <p:spPr>
          <a:xfrm>
            <a:off x="2508720" y="120198"/>
            <a:ext cx="6909199" cy="461665"/>
          </a:xfrm>
          <a:prstGeom prst="rect">
            <a:avLst/>
          </a:prstGeom>
          <a:noFill/>
        </p:spPr>
        <p:txBody>
          <a:bodyPr wrap="none" rtlCol="0">
            <a:spAutoFit/>
          </a:bodyPr>
          <a:lstStyle/>
          <a:p>
            <a:pPr algn="ctr"/>
            <a:r>
              <a:rPr lang="en-US" sz="2400" b="1" dirty="0"/>
              <a:t>Compare with Values for Naturally Occurring Binders</a:t>
            </a:r>
          </a:p>
        </p:txBody>
      </p:sp>
    </p:spTree>
    <p:extLst>
      <p:ext uri="{BB962C8B-B14F-4D97-AF65-F5344CB8AC3E}">
        <p14:creationId xmlns:p14="http://schemas.microsoft.com/office/powerpoint/2010/main" val="55783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2EBBB-ADCF-A546-8CA9-040DBBC76133}"/>
              </a:ext>
            </a:extLst>
          </p:cNvPr>
          <p:cNvPicPr>
            <a:picLocks noChangeAspect="1"/>
          </p:cNvPicPr>
          <p:nvPr/>
        </p:nvPicPr>
        <p:blipFill>
          <a:blip r:embed="rId2"/>
          <a:stretch>
            <a:fillRect/>
          </a:stretch>
        </p:blipFill>
        <p:spPr>
          <a:xfrm>
            <a:off x="0" y="1572863"/>
            <a:ext cx="5854700" cy="4394200"/>
          </a:xfrm>
          <a:prstGeom prst="rect">
            <a:avLst/>
          </a:prstGeom>
        </p:spPr>
      </p:pic>
      <p:pic>
        <p:nvPicPr>
          <p:cNvPr id="10" name="Picture 9">
            <a:extLst>
              <a:ext uri="{FF2B5EF4-FFF2-40B4-BE49-F238E27FC236}">
                <a16:creationId xmlns:a16="http://schemas.microsoft.com/office/drawing/2014/main" id="{251B8D5B-245E-ED48-9E65-C68C9E7EECBB}"/>
              </a:ext>
            </a:extLst>
          </p:cNvPr>
          <p:cNvPicPr>
            <a:picLocks noChangeAspect="1"/>
          </p:cNvPicPr>
          <p:nvPr/>
        </p:nvPicPr>
        <p:blipFill>
          <a:blip r:embed="rId3"/>
          <a:stretch>
            <a:fillRect/>
          </a:stretch>
        </p:blipFill>
        <p:spPr>
          <a:xfrm>
            <a:off x="5962501" y="1572863"/>
            <a:ext cx="5854701" cy="4394200"/>
          </a:xfrm>
          <a:prstGeom prst="rect">
            <a:avLst/>
          </a:prstGeom>
        </p:spPr>
      </p:pic>
      <p:sp>
        <p:nvSpPr>
          <p:cNvPr id="11" name="TextBox 10">
            <a:extLst>
              <a:ext uri="{FF2B5EF4-FFF2-40B4-BE49-F238E27FC236}">
                <a16:creationId xmlns:a16="http://schemas.microsoft.com/office/drawing/2014/main" id="{05A7F4A3-36DA-6E41-83C1-EBED49733387}"/>
              </a:ext>
            </a:extLst>
          </p:cNvPr>
          <p:cNvSpPr txBox="1"/>
          <p:nvPr/>
        </p:nvSpPr>
        <p:spPr>
          <a:xfrm>
            <a:off x="2508720" y="120198"/>
            <a:ext cx="6909199" cy="1200329"/>
          </a:xfrm>
          <a:prstGeom prst="rect">
            <a:avLst/>
          </a:prstGeom>
          <a:noFill/>
        </p:spPr>
        <p:txBody>
          <a:bodyPr wrap="none" rtlCol="0">
            <a:spAutoFit/>
          </a:bodyPr>
          <a:lstStyle/>
          <a:p>
            <a:pPr algn="ctr"/>
            <a:r>
              <a:rPr lang="en-US" sz="2400" b="1" dirty="0"/>
              <a:t>Compare with Values for Naturally Occurring Binders</a:t>
            </a:r>
          </a:p>
          <a:p>
            <a:pPr algn="ctr"/>
            <a:r>
              <a:rPr lang="en-US" sz="2400" b="1" dirty="0"/>
              <a:t>-</a:t>
            </a:r>
          </a:p>
          <a:p>
            <a:pPr algn="ctr"/>
            <a:r>
              <a:rPr lang="en-US" sz="2400" b="1" dirty="0"/>
              <a:t>Boltz probabilities too low</a:t>
            </a:r>
          </a:p>
        </p:txBody>
      </p:sp>
    </p:spTree>
    <p:extLst>
      <p:ext uri="{BB962C8B-B14F-4D97-AF65-F5344CB8AC3E}">
        <p14:creationId xmlns:p14="http://schemas.microsoft.com/office/powerpoint/2010/main" val="4095998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88E1366-A1F2-CB41-B33D-7775184CB31A}"/>
              </a:ext>
            </a:extLst>
          </p:cNvPr>
          <p:cNvSpPr txBox="1"/>
          <p:nvPr/>
        </p:nvSpPr>
        <p:spPr>
          <a:xfrm>
            <a:off x="7269314" y="1309653"/>
            <a:ext cx="3229689" cy="584775"/>
          </a:xfrm>
          <a:prstGeom prst="rect">
            <a:avLst/>
          </a:prstGeom>
          <a:noFill/>
        </p:spPr>
        <p:txBody>
          <a:bodyPr wrap="square" rtlCol="0">
            <a:spAutoFit/>
          </a:bodyPr>
          <a:lstStyle/>
          <a:p>
            <a:pPr algn="ctr"/>
            <a:r>
              <a:rPr lang="en-US" sz="1600" b="1" dirty="0">
                <a:latin typeface="Helvetica" pitchFamily="2" charset="0"/>
              </a:rPr>
              <a:t>Cluster Population Distribution: Acetate Fragment</a:t>
            </a:r>
          </a:p>
        </p:txBody>
      </p:sp>
      <p:pic>
        <p:nvPicPr>
          <p:cNvPr id="26" name="Picture 25">
            <a:extLst>
              <a:ext uri="{FF2B5EF4-FFF2-40B4-BE49-F238E27FC236}">
                <a16:creationId xmlns:a16="http://schemas.microsoft.com/office/drawing/2014/main" id="{2733B311-41FA-E047-8A33-EA51DB847207}"/>
              </a:ext>
            </a:extLst>
          </p:cNvPr>
          <p:cNvPicPr>
            <a:picLocks noChangeAspect="1"/>
          </p:cNvPicPr>
          <p:nvPr/>
        </p:nvPicPr>
        <p:blipFill rotWithShape="1">
          <a:blip r:embed="rId2"/>
          <a:srcRect l="2858" t="11278" r="9685"/>
          <a:stretch/>
        </p:blipFill>
        <p:spPr>
          <a:xfrm>
            <a:off x="6086009" y="1965993"/>
            <a:ext cx="5096407" cy="3880386"/>
          </a:xfrm>
          <a:prstGeom prst="rect">
            <a:avLst/>
          </a:prstGeom>
        </p:spPr>
      </p:pic>
      <p:pic>
        <p:nvPicPr>
          <p:cNvPr id="24" name="Picture 23" descr="A picture containing toy, sitting, decorated, dark&#10;&#10;Description automatically generated">
            <a:extLst>
              <a:ext uri="{FF2B5EF4-FFF2-40B4-BE49-F238E27FC236}">
                <a16:creationId xmlns:a16="http://schemas.microsoft.com/office/drawing/2014/main" id="{447BE806-DADB-1040-A339-A48B8423C073}"/>
              </a:ext>
            </a:extLst>
          </p:cNvPr>
          <p:cNvPicPr>
            <a:picLocks noChangeAspect="1"/>
          </p:cNvPicPr>
          <p:nvPr/>
        </p:nvPicPr>
        <p:blipFill>
          <a:blip r:embed="rId3"/>
          <a:stretch>
            <a:fillRect/>
          </a:stretch>
        </p:blipFill>
        <p:spPr>
          <a:xfrm>
            <a:off x="661464" y="2020609"/>
            <a:ext cx="5080217" cy="3114332"/>
          </a:xfrm>
          <a:prstGeom prst="rect">
            <a:avLst/>
          </a:prstGeom>
        </p:spPr>
      </p:pic>
      <p:sp>
        <p:nvSpPr>
          <p:cNvPr id="2" name="TextBox 1">
            <a:extLst>
              <a:ext uri="{FF2B5EF4-FFF2-40B4-BE49-F238E27FC236}">
                <a16:creationId xmlns:a16="http://schemas.microsoft.com/office/drawing/2014/main" id="{E73F6356-760F-DF41-8EB9-7C8FDFEDDD32}"/>
              </a:ext>
            </a:extLst>
          </p:cNvPr>
          <p:cNvSpPr txBox="1"/>
          <p:nvPr/>
        </p:nvSpPr>
        <p:spPr>
          <a:xfrm>
            <a:off x="1009583" y="109324"/>
            <a:ext cx="10172833" cy="1200329"/>
          </a:xfrm>
          <a:prstGeom prst="rect">
            <a:avLst/>
          </a:prstGeom>
          <a:noFill/>
        </p:spPr>
        <p:txBody>
          <a:bodyPr wrap="square" rtlCol="0">
            <a:spAutoFit/>
          </a:bodyPr>
          <a:lstStyle/>
          <a:p>
            <a:pPr algn="ctr"/>
            <a:r>
              <a:rPr lang="en-US" sz="2400" b="1" dirty="0">
                <a:latin typeface="Helvetica" pitchFamily="2" charset="0"/>
              </a:rPr>
              <a:t>Spatial clustering of protein-ligand contacts reveals strongly preferred interaction modes for each chemical fragment, which are not reflected by their Rosetta energy scores </a:t>
            </a:r>
          </a:p>
        </p:txBody>
      </p:sp>
      <p:sp>
        <p:nvSpPr>
          <p:cNvPr id="3" name="TextBox 2">
            <a:extLst>
              <a:ext uri="{FF2B5EF4-FFF2-40B4-BE49-F238E27FC236}">
                <a16:creationId xmlns:a16="http://schemas.microsoft.com/office/drawing/2014/main" id="{F1D3F798-1027-104F-9B18-C822E66182D1}"/>
              </a:ext>
            </a:extLst>
          </p:cNvPr>
          <p:cNvSpPr txBox="1"/>
          <p:nvPr/>
        </p:nvSpPr>
        <p:spPr>
          <a:xfrm>
            <a:off x="453208" y="1309653"/>
            <a:ext cx="5086417" cy="646331"/>
          </a:xfrm>
          <a:prstGeom prst="rect">
            <a:avLst/>
          </a:prstGeom>
          <a:noFill/>
        </p:spPr>
        <p:txBody>
          <a:bodyPr wrap="square" rtlCol="0">
            <a:spAutoFit/>
          </a:bodyPr>
          <a:lstStyle/>
          <a:p>
            <a:pPr algn="ctr"/>
            <a:r>
              <a:rPr lang="en-US" b="1" dirty="0"/>
              <a:t>Example of a highly populated cluster for an acetate fragment</a:t>
            </a:r>
          </a:p>
        </p:txBody>
      </p:sp>
      <p:sp>
        <p:nvSpPr>
          <p:cNvPr id="4" name="TextBox 3">
            <a:extLst>
              <a:ext uri="{FF2B5EF4-FFF2-40B4-BE49-F238E27FC236}">
                <a16:creationId xmlns:a16="http://schemas.microsoft.com/office/drawing/2014/main" id="{83ECCEFE-3B47-2343-B423-05C38AC86FEE}"/>
              </a:ext>
            </a:extLst>
          </p:cNvPr>
          <p:cNvSpPr txBox="1"/>
          <p:nvPr/>
        </p:nvSpPr>
        <p:spPr>
          <a:xfrm>
            <a:off x="2371241" y="5929680"/>
            <a:ext cx="6791859" cy="461665"/>
          </a:xfrm>
          <a:prstGeom prst="rect">
            <a:avLst/>
          </a:prstGeom>
          <a:noFill/>
        </p:spPr>
        <p:txBody>
          <a:bodyPr wrap="none" rtlCol="0">
            <a:spAutoFit/>
          </a:bodyPr>
          <a:lstStyle/>
          <a:p>
            <a:r>
              <a:rPr lang="en-US" sz="2400" dirty="0">
                <a:highlight>
                  <a:srgbClr val="FFFF00"/>
                </a:highlight>
                <a:sym typeface="Wingdings" pitchFamily="2" charset="2"/>
              </a:rPr>
              <a:t>Build motifs from highly populated contact modes </a:t>
            </a:r>
            <a:endParaRPr lang="en-US" sz="2400" dirty="0">
              <a:highlight>
                <a:srgbClr val="FFFF00"/>
              </a:highlight>
            </a:endParaRPr>
          </a:p>
        </p:txBody>
      </p:sp>
    </p:spTree>
    <p:extLst>
      <p:ext uri="{BB962C8B-B14F-4D97-AF65-F5344CB8AC3E}">
        <p14:creationId xmlns:p14="http://schemas.microsoft.com/office/powerpoint/2010/main" val="3690958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66802-7D11-6247-B0F7-6617483FFED9}"/>
              </a:ext>
            </a:extLst>
          </p:cNvPr>
          <p:cNvSpPr txBox="1"/>
          <p:nvPr/>
        </p:nvSpPr>
        <p:spPr>
          <a:xfrm>
            <a:off x="497666" y="5536311"/>
            <a:ext cx="3766043" cy="1200329"/>
          </a:xfrm>
          <a:prstGeom prst="rect">
            <a:avLst/>
          </a:prstGeom>
          <a:noFill/>
        </p:spPr>
        <p:txBody>
          <a:bodyPr wrap="square" rtlCol="0">
            <a:spAutoFit/>
          </a:bodyPr>
          <a:lstStyle/>
          <a:p>
            <a:pPr algn="ctr"/>
            <a:r>
              <a:rPr lang="en-US" sz="2400" b="1" dirty="0">
                <a:highlight>
                  <a:srgbClr val="FFFF00"/>
                </a:highlight>
              </a:rPr>
              <a:t>38E – DFHBI – fluoresces when constrained to this planar Z conformation</a:t>
            </a:r>
          </a:p>
        </p:txBody>
      </p:sp>
      <p:sp>
        <p:nvSpPr>
          <p:cNvPr id="3" name="TextBox 2">
            <a:extLst>
              <a:ext uri="{FF2B5EF4-FFF2-40B4-BE49-F238E27FC236}">
                <a16:creationId xmlns:a16="http://schemas.microsoft.com/office/drawing/2014/main" id="{9EA15691-94E9-E54B-BBA0-AF7F524F6AAD}"/>
              </a:ext>
            </a:extLst>
          </p:cNvPr>
          <p:cNvSpPr txBox="1"/>
          <p:nvPr/>
        </p:nvSpPr>
        <p:spPr>
          <a:xfrm>
            <a:off x="5376168" y="1069079"/>
            <a:ext cx="658179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Enumerate 3 residue polar motifs as previously described</a:t>
            </a:r>
          </a:p>
          <a:p>
            <a:pPr marL="285750" indent="-285750">
              <a:buFont typeface="Arial" panose="020B0604020202020204" pitchFamily="34" charset="0"/>
              <a:buChar char="•"/>
            </a:pPr>
            <a:r>
              <a:rPr lang="en-US" dirty="0"/>
              <a:t>To each, add 2 of the top 25 most populated nonpolar contacts and ensure no steric clashes</a:t>
            </a:r>
          </a:p>
          <a:p>
            <a:r>
              <a:rPr lang="en-US" dirty="0"/>
              <a:t>	</a:t>
            </a:r>
            <a:r>
              <a:rPr lang="en-US" sz="2000" dirty="0"/>
              <a:t>	</a:t>
            </a:r>
            <a:r>
              <a:rPr lang="en-US" sz="2000" b="1" dirty="0">
                <a:sym typeface="Wingdings" pitchFamily="2" charset="2"/>
              </a:rPr>
              <a:t>500 5-residue hybrid motifs</a:t>
            </a:r>
          </a:p>
          <a:p>
            <a:endParaRPr lang="en-US" sz="2000" b="1" dirty="0">
              <a:sym typeface="Wingdings" pitchFamily="2" charset="2"/>
            </a:endParaRPr>
          </a:p>
          <a:p>
            <a:pPr marL="342900" indent="-342900">
              <a:buFont typeface="Arial" panose="020B0604020202020204" pitchFamily="34" charset="0"/>
              <a:buChar char="•"/>
            </a:pPr>
            <a:r>
              <a:rPr lang="en-US" sz="2000" dirty="0">
                <a:sym typeface="Wingdings" pitchFamily="2" charset="2"/>
              </a:rPr>
              <a:t>matched with 419 NTF2 scaffolds</a:t>
            </a:r>
          </a:p>
          <a:p>
            <a:pPr lvl="1"/>
            <a:r>
              <a:rPr lang="en-US" sz="2000" b="1" dirty="0">
                <a:sym typeface="Wingdings" pitchFamily="2" charset="2"/>
              </a:rPr>
              <a:t>		18 matches</a:t>
            </a:r>
          </a:p>
          <a:p>
            <a:pPr lvl="1"/>
            <a:endParaRPr lang="en-US" sz="2000" dirty="0">
              <a:sym typeface="Wingdings" pitchFamily="2" charset="2"/>
            </a:endParaRPr>
          </a:p>
          <a:p>
            <a:pPr marL="342900" indent="-342900">
              <a:buFont typeface="Arial" panose="020B0604020202020204" pitchFamily="34" charset="0"/>
              <a:buChar char="•"/>
            </a:pPr>
            <a:r>
              <a:rPr lang="en-US" sz="2000" dirty="0">
                <a:sym typeface="Wingdings" pitchFamily="2" charset="2"/>
              </a:rPr>
              <a:t>100 designs each with </a:t>
            </a:r>
            <a:r>
              <a:rPr lang="en-US" sz="2000" dirty="0" err="1">
                <a:sym typeface="Wingdings" pitchFamily="2" charset="2"/>
              </a:rPr>
              <a:t>FastDesign</a:t>
            </a:r>
            <a:endParaRPr lang="en-US" sz="2000" dirty="0">
              <a:sym typeface="Wingdings" pitchFamily="2" charset="2"/>
            </a:endParaRPr>
          </a:p>
          <a:p>
            <a:pPr algn="ctr"/>
            <a:endParaRPr lang="en-US" sz="2000" dirty="0">
              <a:sym typeface="Wingdings" pitchFamily="2" charset="2"/>
            </a:endParaRPr>
          </a:p>
          <a:p>
            <a:endParaRPr lang="en-US" sz="2000" dirty="0">
              <a:sym typeface="Wingdings" pitchFamily="2" charset="2"/>
            </a:endParaRPr>
          </a:p>
          <a:p>
            <a:pPr marL="342900" indent="-342900">
              <a:buFont typeface="Arial" panose="020B0604020202020204" pitchFamily="34" charset="0"/>
              <a:buChar char="•"/>
            </a:pPr>
            <a:endParaRPr lang="en-US" sz="2000" dirty="0">
              <a:sym typeface="Wingdings" pitchFamily="2" charset="2"/>
            </a:endParaRPr>
          </a:p>
          <a:p>
            <a:endParaRPr lang="en-US" b="1" dirty="0"/>
          </a:p>
        </p:txBody>
      </p:sp>
      <p:sp>
        <p:nvSpPr>
          <p:cNvPr id="7" name="TextBox 6">
            <a:extLst>
              <a:ext uri="{FF2B5EF4-FFF2-40B4-BE49-F238E27FC236}">
                <a16:creationId xmlns:a16="http://schemas.microsoft.com/office/drawing/2014/main" id="{55437D6E-BF1D-F646-9CBB-CB3E87E1E051}"/>
              </a:ext>
            </a:extLst>
          </p:cNvPr>
          <p:cNvSpPr txBox="1"/>
          <p:nvPr/>
        </p:nvSpPr>
        <p:spPr>
          <a:xfrm>
            <a:off x="1275191" y="148590"/>
            <a:ext cx="9356344" cy="461665"/>
          </a:xfrm>
          <a:prstGeom prst="rect">
            <a:avLst/>
          </a:prstGeom>
          <a:noFill/>
        </p:spPr>
        <p:txBody>
          <a:bodyPr wrap="none" rtlCol="0">
            <a:spAutoFit/>
          </a:bodyPr>
          <a:lstStyle/>
          <a:p>
            <a:pPr algn="ctr"/>
            <a:r>
              <a:rPr lang="en-US" sz="2400" b="1" dirty="0">
                <a:sym typeface="Wingdings" pitchFamily="2" charset="2"/>
              </a:rPr>
              <a:t>Matching 38E 5 Residue Hybrid Motifs with MPNN NTF2 Scaffold Library </a:t>
            </a:r>
            <a:endParaRPr lang="en-US" b="1" dirty="0">
              <a:sym typeface="Wingdings" pitchFamily="2" charset="2"/>
            </a:endParaRPr>
          </a:p>
        </p:txBody>
      </p:sp>
      <p:pic>
        <p:nvPicPr>
          <p:cNvPr id="4" name="Picture 3">
            <a:extLst>
              <a:ext uri="{FF2B5EF4-FFF2-40B4-BE49-F238E27FC236}">
                <a16:creationId xmlns:a16="http://schemas.microsoft.com/office/drawing/2014/main" id="{A9CF11C3-4965-7A41-9FA8-9C89A5FECC75}"/>
              </a:ext>
            </a:extLst>
          </p:cNvPr>
          <p:cNvPicPr>
            <a:picLocks noChangeAspect="1"/>
          </p:cNvPicPr>
          <p:nvPr/>
        </p:nvPicPr>
        <p:blipFill>
          <a:blip r:embed="rId2"/>
          <a:stretch>
            <a:fillRect/>
          </a:stretch>
        </p:blipFill>
        <p:spPr>
          <a:xfrm>
            <a:off x="964378" y="610255"/>
            <a:ext cx="3278194" cy="4926056"/>
          </a:xfrm>
          <a:prstGeom prst="rect">
            <a:avLst/>
          </a:prstGeom>
        </p:spPr>
      </p:pic>
    </p:spTree>
    <p:extLst>
      <p:ext uri="{BB962C8B-B14F-4D97-AF65-F5344CB8AC3E}">
        <p14:creationId xmlns:p14="http://schemas.microsoft.com/office/powerpoint/2010/main" val="2032924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DEDAA-1E16-E047-B5A7-A59251946FD7}"/>
              </a:ext>
            </a:extLst>
          </p:cNvPr>
          <p:cNvSpPr txBox="1"/>
          <p:nvPr/>
        </p:nvSpPr>
        <p:spPr>
          <a:xfrm>
            <a:off x="0" y="148590"/>
            <a:ext cx="11964692" cy="1569660"/>
          </a:xfrm>
          <a:prstGeom prst="rect">
            <a:avLst/>
          </a:prstGeom>
          <a:noFill/>
        </p:spPr>
        <p:txBody>
          <a:bodyPr wrap="square" rtlCol="0">
            <a:spAutoFit/>
          </a:bodyPr>
          <a:lstStyle/>
          <a:p>
            <a:pPr algn="ctr"/>
            <a:r>
              <a:rPr lang="en-US" sz="2400" b="1" dirty="0">
                <a:sym typeface="Wingdings" pitchFamily="2" charset="2"/>
              </a:rPr>
              <a:t>Rosetta Quality Metrics for 1,800 38E Designs</a:t>
            </a:r>
          </a:p>
          <a:p>
            <a:pPr algn="ctr"/>
            <a:r>
              <a:rPr lang="en-US" sz="2400" b="1" dirty="0">
                <a:sym typeface="Wingdings" pitchFamily="2" charset="2"/>
              </a:rPr>
              <a:t>-</a:t>
            </a:r>
          </a:p>
          <a:p>
            <a:pPr algn="ctr"/>
            <a:r>
              <a:rPr lang="en-US" sz="2400" b="1" dirty="0">
                <a:sym typeface="Wingdings" pitchFamily="2" charset="2"/>
              </a:rPr>
              <a:t>Ligand Hydrophobic SASA and CMS even better than for A8S (maybe </a:t>
            </a:r>
            <a:r>
              <a:rPr lang="en-US" sz="2400" b="1" dirty="0" err="1">
                <a:sym typeface="Wingdings" pitchFamily="2" charset="2"/>
              </a:rPr>
              <a:t>cus</a:t>
            </a:r>
            <a:r>
              <a:rPr lang="en-US" sz="2400" b="1" dirty="0">
                <a:sym typeface="Wingdings" pitchFamily="2" charset="2"/>
              </a:rPr>
              <a:t> of 2 nonpolar motif contacts?) Also bimodal…</a:t>
            </a:r>
            <a:endParaRPr lang="en-US" b="1" dirty="0">
              <a:sym typeface="Wingdings" pitchFamily="2" charset="2"/>
            </a:endParaRPr>
          </a:p>
        </p:txBody>
      </p:sp>
      <p:pic>
        <p:nvPicPr>
          <p:cNvPr id="8" name="Picture 7">
            <a:extLst>
              <a:ext uri="{FF2B5EF4-FFF2-40B4-BE49-F238E27FC236}">
                <a16:creationId xmlns:a16="http://schemas.microsoft.com/office/drawing/2014/main" id="{0A17EF55-EEB0-C54A-BF9D-D1C984C6D90B}"/>
              </a:ext>
            </a:extLst>
          </p:cNvPr>
          <p:cNvPicPr>
            <a:picLocks noChangeAspect="1"/>
          </p:cNvPicPr>
          <p:nvPr/>
        </p:nvPicPr>
        <p:blipFill>
          <a:blip r:embed="rId2"/>
          <a:stretch>
            <a:fillRect/>
          </a:stretch>
        </p:blipFill>
        <p:spPr>
          <a:xfrm>
            <a:off x="5953365" y="1681351"/>
            <a:ext cx="5854700" cy="4394200"/>
          </a:xfrm>
          <a:prstGeom prst="rect">
            <a:avLst/>
          </a:prstGeom>
        </p:spPr>
      </p:pic>
      <p:pic>
        <p:nvPicPr>
          <p:cNvPr id="10" name="Picture 9">
            <a:extLst>
              <a:ext uri="{FF2B5EF4-FFF2-40B4-BE49-F238E27FC236}">
                <a16:creationId xmlns:a16="http://schemas.microsoft.com/office/drawing/2014/main" id="{5168BCC3-445E-4749-B07A-D874B092961F}"/>
              </a:ext>
            </a:extLst>
          </p:cNvPr>
          <p:cNvPicPr>
            <a:picLocks noChangeAspect="1"/>
          </p:cNvPicPr>
          <p:nvPr/>
        </p:nvPicPr>
        <p:blipFill>
          <a:blip r:embed="rId3"/>
          <a:stretch>
            <a:fillRect/>
          </a:stretch>
        </p:blipFill>
        <p:spPr>
          <a:xfrm>
            <a:off x="433702" y="1681351"/>
            <a:ext cx="5854700" cy="4394200"/>
          </a:xfrm>
          <a:prstGeom prst="rect">
            <a:avLst/>
          </a:prstGeom>
        </p:spPr>
      </p:pic>
    </p:spTree>
    <p:extLst>
      <p:ext uri="{BB962C8B-B14F-4D97-AF65-F5344CB8AC3E}">
        <p14:creationId xmlns:p14="http://schemas.microsoft.com/office/powerpoint/2010/main" val="2599258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DEDAA-1E16-E047-B5A7-A59251946FD7}"/>
              </a:ext>
            </a:extLst>
          </p:cNvPr>
          <p:cNvSpPr txBox="1"/>
          <p:nvPr/>
        </p:nvSpPr>
        <p:spPr>
          <a:xfrm>
            <a:off x="2119947" y="148590"/>
            <a:ext cx="7666843" cy="1200329"/>
          </a:xfrm>
          <a:prstGeom prst="rect">
            <a:avLst/>
          </a:prstGeom>
          <a:noFill/>
        </p:spPr>
        <p:txBody>
          <a:bodyPr wrap="none" rtlCol="0">
            <a:spAutoFit/>
          </a:bodyPr>
          <a:lstStyle/>
          <a:p>
            <a:pPr algn="ctr"/>
            <a:r>
              <a:rPr lang="en-US" sz="2400" b="1" dirty="0">
                <a:sym typeface="Wingdings" pitchFamily="2" charset="2"/>
              </a:rPr>
              <a:t>Rosetta Quality Metrics for 1,800 38E Designs </a:t>
            </a:r>
          </a:p>
          <a:p>
            <a:pPr algn="ctr"/>
            <a:r>
              <a:rPr lang="en-US" sz="2400" b="1" dirty="0">
                <a:sym typeface="Wingdings" pitchFamily="2" charset="2"/>
              </a:rPr>
              <a:t>- </a:t>
            </a:r>
          </a:p>
          <a:p>
            <a:pPr algn="ctr"/>
            <a:r>
              <a:rPr lang="en-US" sz="2400" b="1" dirty="0">
                <a:sym typeface="Wingdings" pitchFamily="2" charset="2"/>
              </a:rPr>
              <a:t>Too many interface BUNS, Nitrogen </a:t>
            </a:r>
            <a:r>
              <a:rPr lang="en-US" sz="2400" b="1" dirty="0" err="1">
                <a:sym typeface="Wingdings" pitchFamily="2" charset="2"/>
              </a:rPr>
              <a:t>hbond</a:t>
            </a:r>
            <a:r>
              <a:rPr lang="en-US" sz="2400" b="1" dirty="0">
                <a:sym typeface="Wingdings" pitchFamily="2" charset="2"/>
              </a:rPr>
              <a:t> not recognized?</a:t>
            </a:r>
            <a:endParaRPr lang="en-US" b="1" dirty="0">
              <a:sym typeface="Wingdings" pitchFamily="2" charset="2"/>
            </a:endParaRPr>
          </a:p>
        </p:txBody>
      </p:sp>
      <p:pic>
        <p:nvPicPr>
          <p:cNvPr id="3" name="Picture 2">
            <a:extLst>
              <a:ext uri="{FF2B5EF4-FFF2-40B4-BE49-F238E27FC236}">
                <a16:creationId xmlns:a16="http://schemas.microsoft.com/office/drawing/2014/main" id="{5BCECABB-5138-F646-9E82-526CC2284C1C}"/>
              </a:ext>
            </a:extLst>
          </p:cNvPr>
          <p:cNvPicPr>
            <a:picLocks noChangeAspect="1"/>
          </p:cNvPicPr>
          <p:nvPr/>
        </p:nvPicPr>
        <p:blipFill>
          <a:blip r:embed="rId2"/>
          <a:stretch>
            <a:fillRect/>
          </a:stretch>
        </p:blipFill>
        <p:spPr>
          <a:xfrm>
            <a:off x="2922345" y="1676944"/>
            <a:ext cx="6347309" cy="4763924"/>
          </a:xfrm>
          <a:prstGeom prst="rect">
            <a:avLst/>
          </a:prstGeom>
        </p:spPr>
      </p:pic>
    </p:spTree>
    <p:extLst>
      <p:ext uri="{BB962C8B-B14F-4D97-AF65-F5344CB8AC3E}">
        <p14:creationId xmlns:p14="http://schemas.microsoft.com/office/powerpoint/2010/main" val="2334138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66802-7D11-6247-B0F7-6617483FFED9}"/>
              </a:ext>
            </a:extLst>
          </p:cNvPr>
          <p:cNvSpPr txBox="1"/>
          <p:nvPr/>
        </p:nvSpPr>
        <p:spPr>
          <a:xfrm>
            <a:off x="599335" y="1182911"/>
            <a:ext cx="3766043" cy="461665"/>
          </a:xfrm>
          <a:prstGeom prst="rect">
            <a:avLst/>
          </a:prstGeom>
          <a:noFill/>
        </p:spPr>
        <p:txBody>
          <a:bodyPr wrap="square" rtlCol="0">
            <a:spAutoFit/>
          </a:bodyPr>
          <a:lstStyle/>
          <a:p>
            <a:pPr algn="ctr"/>
            <a:r>
              <a:rPr lang="en-US" sz="2400" dirty="0"/>
              <a:t>38E – DFHBI </a:t>
            </a:r>
          </a:p>
        </p:txBody>
      </p:sp>
      <p:sp>
        <p:nvSpPr>
          <p:cNvPr id="3" name="TextBox 2">
            <a:extLst>
              <a:ext uri="{FF2B5EF4-FFF2-40B4-BE49-F238E27FC236}">
                <a16:creationId xmlns:a16="http://schemas.microsoft.com/office/drawing/2014/main" id="{9EA15691-94E9-E54B-BBA0-AF7F524F6AAD}"/>
              </a:ext>
            </a:extLst>
          </p:cNvPr>
          <p:cNvSpPr txBox="1"/>
          <p:nvPr/>
        </p:nvSpPr>
        <p:spPr>
          <a:xfrm>
            <a:off x="5376168" y="1069079"/>
            <a:ext cx="6581795" cy="2954655"/>
          </a:xfrm>
          <a:prstGeom prst="rect">
            <a:avLst/>
          </a:prstGeom>
          <a:noFill/>
        </p:spPr>
        <p:txBody>
          <a:bodyPr wrap="square" rtlCol="0">
            <a:spAutoFit/>
          </a:bodyPr>
          <a:lstStyle/>
          <a:p>
            <a:pPr marL="285750" indent="-285750">
              <a:buFont typeface="Arial" panose="020B0604020202020204" pitchFamily="34" charset="0"/>
              <a:buChar char="•"/>
            </a:pPr>
            <a:r>
              <a:rPr lang="en-US" sz="1200" dirty="0"/>
              <a:t>Enumerate 3 residue polar motifs as previously described</a:t>
            </a:r>
          </a:p>
          <a:p>
            <a:pPr marL="285750" indent="-285750">
              <a:buFont typeface="Arial" panose="020B0604020202020204" pitchFamily="34" charset="0"/>
              <a:buChar char="•"/>
            </a:pPr>
            <a:r>
              <a:rPr lang="en-US" sz="1200" dirty="0"/>
              <a:t>To each, add 2 of the top 25 most populated nonpolar contacts and ensure no steric clashes</a:t>
            </a:r>
          </a:p>
          <a:p>
            <a:r>
              <a:rPr lang="en-US" sz="1200" dirty="0"/>
              <a:t>	</a:t>
            </a:r>
            <a:r>
              <a:rPr lang="en-US" sz="1400" dirty="0"/>
              <a:t>	</a:t>
            </a:r>
            <a:r>
              <a:rPr lang="en-US" sz="1400" b="1" dirty="0">
                <a:sym typeface="Wingdings" pitchFamily="2" charset="2"/>
              </a:rPr>
              <a:t>500 5-residue hybrid motifs</a:t>
            </a:r>
          </a:p>
          <a:p>
            <a:endParaRPr lang="en-US" sz="1400" b="1" dirty="0">
              <a:sym typeface="Wingdings" pitchFamily="2" charset="2"/>
            </a:endParaRPr>
          </a:p>
          <a:p>
            <a:pPr marL="342900" indent="-342900">
              <a:buFont typeface="Arial" panose="020B0604020202020204" pitchFamily="34" charset="0"/>
              <a:buChar char="•"/>
            </a:pPr>
            <a:r>
              <a:rPr lang="en-US" sz="1400" dirty="0">
                <a:sym typeface="Wingdings" pitchFamily="2" charset="2"/>
              </a:rPr>
              <a:t>matched with 419 NTF2 scaffolds</a:t>
            </a:r>
          </a:p>
          <a:p>
            <a:pPr lvl="1"/>
            <a:r>
              <a:rPr lang="en-US" sz="1400" b="1" dirty="0">
                <a:sym typeface="Wingdings" pitchFamily="2" charset="2"/>
              </a:rPr>
              <a:t>		18 matches</a:t>
            </a:r>
          </a:p>
          <a:p>
            <a:pPr lvl="1"/>
            <a:endParaRPr lang="en-US" sz="1400" dirty="0">
              <a:sym typeface="Wingdings" pitchFamily="2" charset="2"/>
            </a:endParaRPr>
          </a:p>
          <a:p>
            <a:pPr marL="342900" indent="-342900">
              <a:buFont typeface="Arial" panose="020B0604020202020204" pitchFamily="34" charset="0"/>
              <a:buChar char="•"/>
            </a:pPr>
            <a:r>
              <a:rPr lang="en-US" sz="1400" dirty="0">
                <a:sym typeface="Wingdings" pitchFamily="2" charset="2"/>
              </a:rPr>
              <a:t>100 designs each with </a:t>
            </a:r>
            <a:r>
              <a:rPr lang="en-US" sz="1400" dirty="0" err="1">
                <a:sym typeface="Wingdings" pitchFamily="2" charset="2"/>
              </a:rPr>
              <a:t>FastDesign</a:t>
            </a:r>
            <a:endParaRPr lang="en-US" sz="1400" dirty="0">
              <a:sym typeface="Wingdings" pitchFamily="2" charset="2"/>
            </a:endParaRPr>
          </a:p>
          <a:p>
            <a:pPr algn="ctr"/>
            <a:endParaRPr lang="en-US" sz="2000" dirty="0">
              <a:sym typeface="Wingdings" pitchFamily="2" charset="2"/>
            </a:endParaRPr>
          </a:p>
          <a:p>
            <a:endParaRPr lang="en-US" sz="2000" dirty="0">
              <a:sym typeface="Wingdings" pitchFamily="2" charset="2"/>
            </a:endParaRPr>
          </a:p>
          <a:p>
            <a:pPr marL="342900" indent="-342900">
              <a:buFont typeface="Arial" panose="020B0604020202020204" pitchFamily="34" charset="0"/>
              <a:buChar char="•"/>
            </a:pPr>
            <a:endParaRPr lang="en-US" sz="2000" dirty="0">
              <a:sym typeface="Wingdings" pitchFamily="2" charset="2"/>
            </a:endParaRPr>
          </a:p>
          <a:p>
            <a:endParaRPr lang="en-US" b="1" dirty="0"/>
          </a:p>
        </p:txBody>
      </p:sp>
      <p:pic>
        <p:nvPicPr>
          <p:cNvPr id="4" name="Picture 3">
            <a:extLst>
              <a:ext uri="{FF2B5EF4-FFF2-40B4-BE49-F238E27FC236}">
                <a16:creationId xmlns:a16="http://schemas.microsoft.com/office/drawing/2014/main" id="{A9CF11C3-4965-7A41-9FA8-9C89A5FECC75}"/>
              </a:ext>
            </a:extLst>
          </p:cNvPr>
          <p:cNvPicPr>
            <a:picLocks noChangeAspect="1"/>
          </p:cNvPicPr>
          <p:nvPr/>
        </p:nvPicPr>
        <p:blipFill>
          <a:blip r:embed="rId2"/>
          <a:stretch>
            <a:fillRect/>
          </a:stretch>
        </p:blipFill>
        <p:spPr>
          <a:xfrm>
            <a:off x="843260" y="1783354"/>
            <a:ext cx="3278194" cy="4926056"/>
          </a:xfrm>
          <a:prstGeom prst="rect">
            <a:avLst/>
          </a:prstGeom>
        </p:spPr>
      </p:pic>
      <p:sp>
        <p:nvSpPr>
          <p:cNvPr id="6" name="TextBox 5">
            <a:extLst>
              <a:ext uri="{FF2B5EF4-FFF2-40B4-BE49-F238E27FC236}">
                <a16:creationId xmlns:a16="http://schemas.microsoft.com/office/drawing/2014/main" id="{C7F6A82B-A68F-CA49-A9AF-9B66A614F9CD}"/>
              </a:ext>
            </a:extLst>
          </p:cNvPr>
          <p:cNvSpPr txBox="1"/>
          <p:nvPr/>
        </p:nvSpPr>
        <p:spPr>
          <a:xfrm>
            <a:off x="4087244" y="148590"/>
            <a:ext cx="3732240" cy="461665"/>
          </a:xfrm>
          <a:prstGeom prst="rect">
            <a:avLst/>
          </a:prstGeom>
          <a:noFill/>
        </p:spPr>
        <p:txBody>
          <a:bodyPr wrap="none" rtlCol="0">
            <a:spAutoFit/>
          </a:bodyPr>
          <a:lstStyle/>
          <a:p>
            <a:pPr algn="ctr"/>
            <a:r>
              <a:rPr lang="en-US" sz="2400" b="1" dirty="0">
                <a:sym typeface="Wingdings" pitchFamily="2" charset="2"/>
              </a:rPr>
              <a:t>Selecting Designs for MPNN</a:t>
            </a:r>
            <a:endParaRPr lang="en-US" b="1" dirty="0">
              <a:sym typeface="Wingdings" pitchFamily="2" charset="2"/>
            </a:endParaRPr>
          </a:p>
        </p:txBody>
      </p:sp>
      <p:sp>
        <p:nvSpPr>
          <p:cNvPr id="8" name="TextBox 7">
            <a:extLst>
              <a:ext uri="{FF2B5EF4-FFF2-40B4-BE49-F238E27FC236}">
                <a16:creationId xmlns:a16="http://schemas.microsoft.com/office/drawing/2014/main" id="{595D0597-B6CF-6641-A0FB-9DE76D6337A7}"/>
              </a:ext>
            </a:extLst>
          </p:cNvPr>
          <p:cNvSpPr txBox="1"/>
          <p:nvPr/>
        </p:nvSpPr>
        <p:spPr>
          <a:xfrm>
            <a:off x="5376168" y="2922943"/>
            <a:ext cx="6097978"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sym typeface="Wingdings" pitchFamily="2" charset="2"/>
              </a:rPr>
              <a:t>54 Designs selected for MPNN with:</a:t>
            </a:r>
          </a:p>
          <a:p>
            <a:pPr lvl="1"/>
            <a:r>
              <a:rPr lang="en-US" sz="2000" dirty="0">
                <a:sym typeface="Wingdings" pitchFamily="2" charset="2"/>
              </a:rPr>
              <a:t>Interface BUNS &lt;= 1</a:t>
            </a:r>
          </a:p>
          <a:p>
            <a:pPr lvl="1"/>
            <a:r>
              <a:rPr lang="en-US" sz="2000" dirty="0">
                <a:sym typeface="Wingdings" pitchFamily="2" charset="2"/>
              </a:rPr>
              <a:t>Ligand Hydrophobic SASA &lt;= 10</a:t>
            </a:r>
          </a:p>
          <a:p>
            <a:pPr lvl="1"/>
            <a:r>
              <a:rPr lang="en-US" sz="2000" dirty="0">
                <a:sym typeface="Wingdings" pitchFamily="2" charset="2"/>
              </a:rPr>
              <a:t>Contact Molecular Surface &gt;= 160 </a:t>
            </a:r>
          </a:p>
        </p:txBody>
      </p:sp>
      <p:sp>
        <p:nvSpPr>
          <p:cNvPr id="9" name="TextBox 8">
            <a:extLst>
              <a:ext uri="{FF2B5EF4-FFF2-40B4-BE49-F238E27FC236}">
                <a16:creationId xmlns:a16="http://schemas.microsoft.com/office/drawing/2014/main" id="{1897B548-F841-EE42-9637-152398674436}"/>
              </a:ext>
            </a:extLst>
          </p:cNvPr>
          <p:cNvSpPr txBox="1"/>
          <p:nvPr/>
        </p:nvSpPr>
        <p:spPr>
          <a:xfrm>
            <a:off x="5427628" y="4340892"/>
            <a:ext cx="4678409"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Temp = 0.1; 500 sequences each design</a:t>
            </a:r>
          </a:p>
          <a:p>
            <a:endParaRPr lang="en-US" sz="2000" dirty="0"/>
          </a:p>
          <a:p>
            <a:pPr marL="285750" indent="-285750">
              <a:buFont typeface="Arial" panose="020B0604020202020204" pitchFamily="34" charset="0"/>
              <a:buChar char="•"/>
            </a:pPr>
            <a:r>
              <a:rPr lang="en-US" sz="2000" dirty="0"/>
              <a:t>Design off for all 4 motif residues, as well as any residue with a res-ligand 2-body energy&lt;0.0</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Top 10 sequences for each of 54 inputs sent to AF </a:t>
            </a:r>
          </a:p>
        </p:txBody>
      </p:sp>
    </p:spTree>
    <p:extLst>
      <p:ext uri="{BB962C8B-B14F-4D97-AF65-F5344CB8AC3E}">
        <p14:creationId xmlns:p14="http://schemas.microsoft.com/office/powerpoint/2010/main" val="1063143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BC87E6-BC0F-FD44-97B7-C065070E4F87}"/>
              </a:ext>
            </a:extLst>
          </p:cNvPr>
          <p:cNvSpPr txBox="1"/>
          <p:nvPr/>
        </p:nvSpPr>
        <p:spPr>
          <a:xfrm>
            <a:off x="3069057" y="148590"/>
            <a:ext cx="5768630" cy="461665"/>
          </a:xfrm>
          <a:prstGeom prst="rect">
            <a:avLst/>
          </a:prstGeom>
          <a:noFill/>
        </p:spPr>
        <p:txBody>
          <a:bodyPr wrap="none" rtlCol="0">
            <a:spAutoFit/>
          </a:bodyPr>
          <a:lstStyle/>
          <a:p>
            <a:pPr algn="ctr"/>
            <a:r>
              <a:rPr lang="en-US" sz="2400" b="1" dirty="0">
                <a:sym typeface="Wingdings" pitchFamily="2" charset="2"/>
              </a:rPr>
              <a:t>Selected Design Examples – matched motifs</a:t>
            </a:r>
            <a:endParaRPr lang="en-US" b="1" dirty="0">
              <a:sym typeface="Wingdings" pitchFamily="2" charset="2"/>
            </a:endParaRPr>
          </a:p>
        </p:txBody>
      </p:sp>
      <p:pic>
        <p:nvPicPr>
          <p:cNvPr id="7" name="Picture 6">
            <a:extLst>
              <a:ext uri="{FF2B5EF4-FFF2-40B4-BE49-F238E27FC236}">
                <a16:creationId xmlns:a16="http://schemas.microsoft.com/office/drawing/2014/main" id="{0310CD6B-478E-A148-B3B3-92D84D40427D}"/>
              </a:ext>
            </a:extLst>
          </p:cNvPr>
          <p:cNvPicPr>
            <a:picLocks noChangeAspect="1"/>
          </p:cNvPicPr>
          <p:nvPr/>
        </p:nvPicPr>
        <p:blipFill>
          <a:blip r:embed="rId2"/>
          <a:stretch>
            <a:fillRect/>
          </a:stretch>
        </p:blipFill>
        <p:spPr>
          <a:xfrm>
            <a:off x="845811" y="836892"/>
            <a:ext cx="4446492" cy="5581518"/>
          </a:xfrm>
          <a:prstGeom prst="rect">
            <a:avLst/>
          </a:prstGeom>
        </p:spPr>
      </p:pic>
      <p:pic>
        <p:nvPicPr>
          <p:cNvPr id="8" name="Picture 7">
            <a:extLst>
              <a:ext uri="{FF2B5EF4-FFF2-40B4-BE49-F238E27FC236}">
                <a16:creationId xmlns:a16="http://schemas.microsoft.com/office/drawing/2014/main" id="{4ADEAE04-0CEA-9749-8CEB-E40B679A22A3}"/>
              </a:ext>
            </a:extLst>
          </p:cNvPr>
          <p:cNvPicPr>
            <a:picLocks noChangeAspect="1"/>
          </p:cNvPicPr>
          <p:nvPr/>
        </p:nvPicPr>
        <p:blipFill>
          <a:blip r:embed="rId3"/>
          <a:stretch>
            <a:fillRect/>
          </a:stretch>
        </p:blipFill>
        <p:spPr>
          <a:xfrm>
            <a:off x="7287924" y="630770"/>
            <a:ext cx="3498896" cy="5993761"/>
          </a:xfrm>
          <a:prstGeom prst="rect">
            <a:avLst/>
          </a:prstGeom>
        </p:spPr>
      </p:pic>
    </p:spTree>
    <p:extLst>
      <p:ext uri="{BB962C8B-B14F-4D97-AF65-F5344CB8AC3E}">
        <p14:creationId xmlns:p14="http://schemas.microsoft.com/office/powerpoint/2010/main" val="2935896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BC87E6-BC0F-FD44-97B7-C065070E4F87}"/>
              </a:ext>
            </a:extLst>
          </p:cNvPr>
          <p:cNvSpPr txBox="1"/>
          <p:nvPr/>
        </p:nvSpPr>
        <p:spPr>
          <a:xfrm>
            <a:off x="4215842" y="148590"/>
            <a:ext cx="3475054" cy="461665"/>
          </a:xfrm>
          <a:prstGeom prst="rect">
            <a:avLst/>
          </a:prstGeom>
          <a:noFill/>
        </p:spPr>
        <p:txBody>
          <a:bodyPr wrap="none" rtlCol="0">
            <a:spAutoFit/>
          </a:bodyPr>
          <a:lstStyle/>
          <a:p>
            <a:pPr algn="ctr"/>
            <a:r>
              <a:rPr lang="en-US" sz="2400" b="1" dirty="0">
                <a:sym typeface="Wingdings" pitchFamily="2" charset="2"/>
              </a:rPr>
              <a:t>Selected Design Examples</a:t>
            </a:r>
            <a:endParaRPr lang="en-US" b="1" dirty="0">
              <a:sym typeface="Wingdings" pitchFamily="2" charset="2"/>
            </a:endParaRPr>
          </a:p>
        </p:txBody>
      </p:sp>
      <p:pic>
        <p:nvPicPr>
          <p:cNvPr id="2" name="Picture 1">
            <a:extLst>
              <a:ext uri="{FF2B5EF4-FFF2-40B4-BE49-F238E27FC236}">
                <a16:creationId xmlns:a16="http://schemas.microsoft.com/office/drawing/2014/main" id="{256C470B-3B16-B442-876D-3CF26EBD2E2A}"/>
              </a:ext>
            </a:extLst>
          </p:cNvPr>
          <p:cNvPicPr>
            <a:picLocks noChangeAspect="1"/>
          </p:cNvPicPr>
          <p:nvPr/>
        </p:nvPicPr>
        <p:blipFill>
          <a:blip r:embed="rId2"/>
          <a:stretch>
            <a:fillRect/>
          </a:stretch>
        </p:blipFill>
        <p:spPr>
          <a:xfrm>
            <a:off x="575981" y="1543792"/>
            <a:ext cx="4479856" cy="4213088"/>
          </a:xfrm>
          <a:prstGeom prst="rect">
            <a:avLst/>
          </a:prstGeom>
        </p:spPr>
      </p:pic>
      <p:pic>
        <p:nvPicPr>
          <p:cNvPr id="4" name="Picture 3">
            <a:extLst>
              <a:ext uri="{FF2B5EF4-FFF2-40B4-BE49-F238E27FC236}">
                <a16:creationId xmlns:a16="http://schemas.microsoft.com/office/drawing/2014/main" id="{3A86408D-57FD-174E-827C-987C103FDC4D}"/>
              </a:ext>
            </a:extLst>
          </p:cNvPr>
          <p:cNvPicPr>
            <a:picLocks noChangeAspect="1"/>
          </p:cNvPicPr>
          <p:nvPr/>
        </p:nvPicPr>
        <p:blipFill>
          <a:blip r:embed="rId3"/>
          <a:stretch>
            <a:fillRect/>
          </a:stretch>
        </p:blipFill>
        <p:spPr>
          <a:xfrm>
            <a:off x="5383353" y="938886"/>
            <a:ext cx="6464300" cy="5422900"/>
          </a:xfrm>
          <a:prstGeom prst="rect">
            <a:avLst/>
          </a:prstGeom>
        </p:spPr>
      </p:pic>
    </p:spTree>
    <p:extLst>
      <p:ext uri="{BB962C8B-B14F-4D97-AF65-F5344CB8AC3E}">
        <p14:creationId xmlns:p14="http://schemas.microsoft.com/office/powerpoint/2010/main" val="3960764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B85928-E49F-5C48-BB4E-286AE3F343DF}"/>
              </a:ext>
            </a:extLst>
          </p:cNvPr>
          <p:cNvSpPr txBox="1"/>
          <p:nvPr/>
        </p:nvSpPr>
        <p:spPr>
          <a:xfrm>
            <a:off x="3347940" y="5471864"/>
            <a:ext cx="5496120" cy="1384995"/>
          </a:xfrm>
          <a:prstGeom prst="rect">
            <a:avLst/>
          </a:prstGeom>
          <a:noFill/>
        </p:spPr>
        <p:txBody>
          <a:bodyPr wrap="none" rtlCol="0">
            <a:spAutoFit/>
          </a:bodyPr>
          <a:lstStyle/>
          <a:p>
            <a:pPr algn="ctr"/>
            <a:r>
              <a:rPr lang="en-US" sz="2800" b="1" dirty="0"/>
              <a:t>8 designs with average </a:t>
            </a:r>
            <a:r>
              <a:rPr lang="en-US" sz="2800" b="1" dirty="0" err="1"/>
              <a:t>plddt</a:t>
            </a:r>
            <a:r>
              <a:rPr lang="en-US" sz="2800" b="1" dirty="0"/>
              <a:t> &gt;= 85, </a:t>
            </a:r>
          </a:p>
          <a:p>
            <a:pPr algn="ctr"/>
            <a:r>
              <a:rPr lang="en-US" sz="2800" b="1" dirty="0"/>
              <a:t>Ca RMSD &lt;= 1.0 </a:t>
            </a:r>
            <a:r>
              <a:rPr lang="en-US" sz="2800" b="1" dirty="0" err="1"/>
              <a:t>Å</a:t>
            </a:r>
            <a:endParaRPr lang="en-US" sz="2800" b="1" dirty="0"/>
          </a:p>
          <a:p>
            <a:pPr algn="ctr"/>
            <a:r>
              <a:rPr lang="en-US" sz="2800" b="1" dirty="0">
                <a:highlight>
                  <a:srgbClr val="FFFF00"/>
                </a:highlight>
              </a:rPr>
              <a:t>LOOOOOOOOK AT THEMMMMMM</a:t>
            </a:r>
          </a:p>
        </p:txBody>
      </p:sp>
      <p:pic>
        <p:nvPicPr>
          <p:cNvPr id="4" name="Picture 3">
            <a:extLst>
              <a:ext uri="{FF2B5EF4-FFF2-40B4-BE49-F238E27FC236}">
                <a16:creationId xmlns:a16="http://schemas.microsoft.com/office/drawing/2014/main" id="{A188EE97-0CDE-3C4C-899B-431992BEC3EF}"/>
              </a:ext>
            </a:extLst>
          </p:cNvPr>
          <p:cNvPicPr>
            <a:picLocks noChangeAspect="1"/>
          </p:cNvPicPr>
          <p:nvPr/>
        </p:nvPicPr>
        <p:blipFill>
          <a:blip r:embed="rId2"/>
          <a:stretch>
            <a:fillRect/>
          </a:stretch>
        </p:blipFill>
        <p:spPr>
          <a:xfrm>
            <a:off x="5832605" y="960001"/>
            <a:ext cx="5854700" cy="4394200"/>
          </a:xfrm>
          <a:prstGeom prst="rect">
            <a:avLst/>
          </a:prstGeom>
        </p:spPr>
      </p:pic>
      <p:pic>
        <p:nvPicPr>
          <p:cNvPr id="5" name="Picture 4">
            <a:extLst>
              <a:ext uri="{FF2B5EF4-FFF2-40B4-BE49-F238E27FC236}">
                <a16:creationId xmlns:a16="http://schemas.microsoft.com/office/drawing/2014/main" id="{05425D5A-7F2B-C147-A154-6BF64EF2264C}"/>
              </a:ext>
            </a:extLst>
          </p:cNvPr>
          <p:cNvPicPr>
            <a:picLocks noChangeAspect="1"/>
          </p:cNvPicPr>
          <p:nvPr/>
        </p:nvPicPr>
        <p:blipFill>
          <a:blip r:embed="rId3"/>
          <a:stretch>
            <a:fillRect/>
          </a:stretch>
        </p:blipFill>
        <p:spPr>
          <a:xfrm>
            <a:off x="-22095" y="909082"/>
            <a:ext cx="5854700" cy="4394200"/>
          </a:xfrm>
          <a:prstGeom prst="rect">
            <a:avLst/>
          </a:prstGeom>
        </p:spPr>
      </p:pic>
      <p:sp>
        <p:nvSpPr>
          <p:cNvPr id="6" name="TextBox 5">
            <a:extLst>
              <a:ext uri="{FF2B5EF4-FFF2-40B4-BE49-F238E27FC236}">
                <a16:creationId xmlns:a16="http://schemas.microsoft.com/office/drawing/2014/main" id="{8B4A69D7-FE5F-C141-957A-51EF2564E599}"/>
              </a:ext>
            </a:extLst>
          </p:cNvPr>
          <p:cNvSpPr txBox="1"/>
          <p:nvPr/>
        </p:nvSpPr>
        <p:spPr>
          <a:xfrm>
            <a:off x="3302033" y="0"/>
            <a:ext cx="5587941" cy="461665"/>
          </a:xfrm>
          <a:prstGeom prst="rect">
            <a:avLst/>
          </a:prstGeom>
          <a:noFill/>
        </p:spPr>
        <p:txBody>
          <a:bodyPr wrap="none" rtlCol="0">
            <a:spAutoFit/>
          </a:bodyPr>
          <a:lstStyle/>
          <a:p>
            <a:pPr algn="ctr"/>
            <a:r>
              <a:rPr lang="en-US" sz="2400" b="1" dirty="0">
                <a:sym typeface="Wingdings" pitchFamily="2" charset="2"/>
              </a:rPr>
              <a:t>AF Confidence for Filtered Rosetta Designs</a:t>
            </a:r>
            <a:endParaRPr lang="en-US" b="1" dirty="0">
              <a:sym typeface="Wingdings" pitchFamily="2" charset="2"/>
            </a:endParaRPr>
          </a:p>
        </p:txBody>
      </p:sp>
    </p:spTree>
    <p:extLst>
      <p:ext uri="{BB962C8B-B14F-4D97-AF65-F5344CB8AC3E}">
        <p14:creationId xmlns:p14="http://schemas.microsoft.com/office/powerpoint/2010/main" val="2773391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6B53A1-AAA5-FD47-A50A-6FD7D5F9F767}"/>
              </a:ext>
            </a:extLst>
          </p:cNvPr>
          <p:cNvPicPr>
            <a:picLocks noChangeAspect="1"/>
          </p:cNvPicPr>
          <p:nvPr/>
        </p:nvPicPr>
        <p:blipFill>
          <a:blip r:embed="rId2"/>
          <a:stretch>
            <a:fillRect/>
          </a:stretch>
        </p:blipFill>
        <p:spPr>
          <a:xfrm>
            <a:off x="108607" y="1448876"/>
            <a:ext cx="5854700" cy="4394200"/>
          </a:xfrm>
          <a:prstGeom prst="rect">
            <a:avLst/>
          </a:prstGeom>
        </p:spPr>
      </p:pic>
      <p:pic>
        <p:nvPicPr>
          <p:cNvPr id="6" name="Picture 5">
            <a:extLst>
              <a:ext uri="{FF2B5EF4-FFF2-40B4-BE49-F238E27FC236}">
                <a16:creationId xmlns:a16="http://schemas.microsoft.com/office/drawing/2014/main" id="{CD431864-9F67-C14C-AA6B-9E2F5B246DCE}"/>
              </a:ext>
            </a:extLst>
          </p:cNvPr>
          <p:cNvPicPr>
            <a:picLocks noChangeAspect="1"/>
          </p:cNvPicPr>
          <p:nvPr/>
        </p:nvPicPr>
        <p:blipFill>
          <a:blip r:embed="rId3"/>
          <a:stretch>
            <a:fillRect/>
          </a:stretch>
        </p:blipFill>
        <p:spPr>
          <a:xfrm>
            <a:off x="5834358" y="1448876"/>
            <a:ext cx="5854700" cy="4394200"/>
          </a:xfrm>
          <a:prstGeom prst="rect">
            <a:avLst/>
          </a:prstGeom>
        </p:spPr>
      </p:pic>
      <p:sp>
        <p:nvSpPr>
          <p:cNvPr id="7" name="TextBox 6">
            <a:extLst>
              <a:ext uri="{FF2B5EF4-FFF2-40B4-BE49-F238E27FC236}">
                <a16:creationId xmlns:a16="http://schemas.microsoft.com/office/drawing/2014/main" id="{425CEB13-9170-DA48-A87C-221A55E8D8B1}"/>
              </a:ext>
            </a:extLst>
          </p:cNvPr>
          <p:cNvSpPr txBox="1"/>
          <p:nvPr/>
        </p:nvSpPr>
        <p:spPr>
          <a:xfrm>
            <a:off x="3094292" y="0"/>
            <a:ext cx="6003438" cy="461665"/>
          </a:xfrm>
          <a:prstGeom prst="rect">
            <a:avLst/>
          </a:prstGeom>
          <a:noFill/>
        </p:spPr>
        <p:txBody>
          <a:bodyPr wrap="none" rtlCol="0">
            <a:spAutoFit/>
          </a:bodyPr>
          <a:lstStyle/>
          <a:p>
            <a:pPr algn="ctr"/>
            <a:r>
              <a:rPr lang="en-US" sz="2400" b="1" dirty="0">
                <a:sym typeface="Wingdings" pitchFamily="2" charset="2"/>
              </a:rPr>
              <a:t>Rosetta Metrics for High Confidence Designs</a:t>
            </a:r>
            <a:endParaRPr lang="en-US" b="1" dirty="0">
              <a:sym typeface="Wingdings" pitchFamily="2" charset="2"/>
            </a:endParaRPr>
          </a:p>
        </p:txBody>
      </p:sp>
    </p:spTree>
    <p:extLst>
      <p:ext uri="{BB962C8B-B14F-4D97-AF65-F5344CB8AC3E}">
        <p14:creationId xmlns:p14="http://schemas.microsoft.com/office/powerpoint/2010/main" val="1819372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C6090-0C12-6C47-938C-32772444561C}"/>
              </a:ext>
            </a:extLst>
          </p:cNvPr>
          <p:cNvPicPr>
            <a:picLocks noChangeAspect="1"/>
          </p:cNvPicPr>
          <p:nvPr/>
        </p:nvPicPr>
        <p:blipFill>
          <a:blip r:embed="rId2"/>
          <a:stretch>
            <a:fillRect/>
          </a:stretch>
        </p:blipFill>
        <p:spPr>
          <a:xfrm>
            <a:off x="241300" y="1733456"/>
            <a:ext cx="5854700" cy="4394200"/>
          </a:xfrm>
          <a:prstGeom prst="rect">
            <a:avLst/>
          </a:prstGeom>
        </p:spPr>
      </p:pic>
      <p:pic>
        <p:nvPicPr>
          <p:cNvPr id="4" name="Picture 3">
            <a:extLst>
              <a:ext uri="{FF2B5EF4-FFF2-40B4-BE49-F238E27FC236}">
                <a16:creationId xmlns:a16="http://schemas.microsoft.com/office/drawing/2014/main" id="{F7D01A20-E0D3-7C4D-9989-11AF2055A846}"/>
              </a:ext>
            </a:extLst>
          </p:cNvPr>
          <p:cNvPicPr>
            <a:picLocks noChangeAspect="1"/>
          </p:cNvPicPr>
          <p:nvPr/>
        </p:nvPicPr>
        <p:blipFill>
          <a:blip r:embed="rId3"/>
          <a:stretch>
            <a:fillRect/>
          </a:stretch>
        </p:blipFill>
        <p:spPr>
          <a:xfrm>
            <a:off x="5963307" y="1733456"/>
            <a:ext cx="5854700" cy="4394200"/>
          </a:xfrm>
          <a:prstGeom prst="rect">
            <a:avLst/>
          </a:prstGeom>
        </p:spPr>
      </p:pic>
      <p:sp>
        <p:nvSpPr>
          <p:cNvPr id="6" name="TextBox 5">
            <a:extLst>
              <a:ext uri="{FF2B5EF4-FFF2-40B4-BE49-F238E27FC236}">
                <a16:creationId xmlns:a16="http://schemas.microsoft.com/office/drawing/2014/main" id="{992551A8-5F59-6549-BA01-6E538D3D611B}"/>
              </a:ext>
            </a:extLst>
          </p:cNvPr>
          <p:cNvSpPr txBox="1"/>
          <p:nvPr/>
        </p:nvSpPr>
        <p:spPr>
          <a:xfrm>
            <a:off x="3094292" y="0"/>
            <a:ext cx="6003438" cy="461665"/>
          </a:xfrm>
          <a:prstGeom prst="rect">
            <a:avLst/>
          </a:prstGeom>
          <a:noFill/>
        </p:spPr>
        <p:txBody>
          <a:bodyPr wrap="none" rtlCol="0">
            <a:spAutoFit/>
          </a:bodyPr>
          <a:lstStyle/>
          <a:p>
            <a:pPr algn="ctr"/>
            <a:r>
              <a:rPr lang="en-US" sz="2400" b="1" dirty="0">
                <a:sym typeface="Wingdings" pitchFamily="2" charset="2"/>
              </a:rPr>
              <a:t>Rosetta Metrics for High Confidence Designs</a:t>
            </a:r>
            <a:endParaRPr lang="en-US" b="1" dirty="0">
              <a:sym typeface="Wingdings" pitchFamily="2" charset="2"/>
            </a:endParaRPr>
          </a:p>
        </p:txBody>
      </p:sp>
    </p:spTree>
    <p:extLst>
      <p:ext uri="{BB962C8B-B14F-4D97-AF65-F5344CB8AC3E}">
        <p14:creationId xmlns:p14="http://schemas.microsoft.com/office/powerpoint/2010/main" val="3803275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6B198-7F27-9F4F-A009-C2AF60C21D2E}"/>
              </a:ext>
            </a:extLst>
          </p:cNvPr>
          <p:cNvPicPr>
            <a:picLocks noChangeAspect="1"/>
          </p:cNvPicPr>
          <p:nvPr/>
        </p:nvPicPr>
        <p:blipFill>
          <a:blip r:embed="rId2"/>
          <a:stretch>
            <a:fillRect/>
          </a:stretch>
        </p:blipFill>
        <p:spPr>
          <a:xfrm>
            <a:off x="6096000" y="1371385"/>
            <a:ext cx="5854700" cy="4394200"/>
          </a:xfrm>
          <a:prstGeom prst="rect">
            <a:avLst/>
          </a:prstGeom>
        </p:spPr>
      </p:pic>
      <p:pic>
        <p:nvPicPr>
          <p:cNvPr id="4" name="Picture 3">
            <a:extLst>
              <a:ext uri="{FF2B5EF4-FFF2-40B4-BE49-F238E27FC236}">
                <a16:creationId xmlns:a16="http://schemas.microsoft.com/office/drawing/2014/main" id="{13F6B145-F86A-F140-A9BF-5A500919DEF7}"/>
              </a:ext>
            </a:extLst>
          </p:cNvPr>
          <p:cNvPicPr>
            <a:picLocks noChangeAspect="1"/>
          </p:cNvPicPr>
          <p:nvPr/>
        </p:nvPicPr>
        <p:blipFill>
          <a:blip r:embed="rId3"/>
          <a:stretch>
            <a:fillRect/>
          </a:stretch>
        </p:blipFill>
        <p:spPr>
          <a:xfrm>
            <a:off x="241300" y="1371385"/>
            <a:ext cx="5854700" cy="4394200"/>
          </a:xfrm>
          <a:prstGeom prst="rect">
            <a:avLst/>
          </a:prstGeom>
        </p:spPr>
      </p:pic>
      <p:sp>
        <p:nvSpPr>
          <p:cNvPr id="6" name="TextBox 5">
            <a:extLst>
              <a:ext uri="{FF2B5EF4-FFF2-40B4-BE49-F238E27FC236}">
                <a16:creationId xmlns:a16="http://schemas.microsoft.com/office/drawing/2014/main" id="{2F5D4D17-963E-BE41-822C-01C84D91F599}"/>
              </a:ext>
            </a:extLst>
          </p:cNvPr>
          <p:cNvSpPr txBox="1"/>
          <p:nvPr/>
        </p:nvSpPr>
        <p:spPr>
          <a:xfrm>
            <a:off x="2508720" y="120198"/>
            <a:ext cx="6909199" cy="461665"/>
          </a:xfrm>
          <a:prstGeom prst="rect">
            <a:avLst/>
          </a:prstGeom>
          <a:noFill/>
        </p:spPr>
        <p:txBody>
          <a:bodyPr wrap="none" rtlCol="0">
            <a:spAutoFit/>
          </a:bodyPr>
          <a:lstStyle/>
          <a:p>
            <a:pPr algn="ctr"/>
            <a:r>
              <a:rPr lang="en-US" sz="2400" b="1" dirty="0"/>
              <a:t>Compare with Values for Naturally Occurring Binders</a:t>
            </a:r>
          </a:p>
        </p:txBody>
      </p:sp>
    </p:spTree>
    <p:extLst>
      <p:ext uri="{BB962C8B-B14F-4D97-AF65-F5344CB8AC3E}">
        <p14:creationId xmlns:p14="http://schemas.microsoft.com/office/powerpoint/2010/main" val="84771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radar chart&#10;&#10;Description automatically generated">
            <a:extLst>
              <a:ext uri="{FF2B5EF4-FFF2-40B4-BE49-F238E27FC236}">
                <a16:creationId xmlns:a16="http://schemas.microsoft.com/office/drawing/2014/main" id="{54C74974-65EA-9B44-AFC6-5E8A8D55E1F5}"/>
              </a:ext>
            </a:extLst>
          </p:cNvPr>
          <p:cNvPicPr>
            <a:picLocks noChangeAspect="1"/>
          </p:cNvPicPr>
          <p:nvPr/>
        </p:nvPicPr>
        <p:blipFill>
          <a:blip r:embed="rId2"/>
          <a:stretch>
            <a:fillRect/>
          </a:stretch>
        </p:blipFill>
        <p:spPr>
          <a:xfrm>
            <a:off x="5314319" y="1412729"/>
            <a:ext cx="2290052" cy="2009884"/>
          </a:xfrm>
          <a:prstGeom prst="rect">
            <a:avLst/>
          </a:prstGeom>
        </p:spPr>
      </p:pic>
      <p:pic>
        <p:nvPicPr>
          <p:cNvPr id="9" name="Picture 8" descr="Diagram&#10;&#10;Description automatically generated">
            <a:extLst>
              <a:ext uri="{FF2B5EF4-FFF2-40B4-BE49-F238E27FC236}">
                <a16:creationId xmlns:a16="http://schemas.microsoft.com/office/drawing/2014/main" id="{16F95C41-90E7-1C44-ABCA-D065818EC2DD}"/>
              </a:ext>
            </a:extLst>
          </p:cNvPr>
          <p:cNvPicPr>
            <a:picLocks noChangeAspect="1"/>
          </p:cNvPicPr>
          <p:nvPr/>
        </p:nvPicPr>
        <p:blipFill>
          <a:blip r:embed="rId3"/>
          <a:stretch>
            <a:fillRect/>
          </a:stretch>
        </p:blipFill>
        <p:spPr>
          <a:xfrm>
            <a:off x="7526479" y="1375918"/>
            <a:ext cx="2290052" cy="2290052"/>
          </a:xfrm>
          <a:prstGeom prst="rect">
            <a:avLst/>
          </a:prstGeom>
        </p:spPr>
      </p:pic>
      <p:pic>
        <p:nvPicPr>
          <p:cNvPr id="11" name="Picture 10" descr="Diagram&#10;&#10;Description automatically generated">
            <a:extLst>
              <a:ext uri="{FF2B5EF4-FFF2-40B4-BE49-F238E27FC236}">
                <a16:creationId xmlns:a16="http://schemas.microsoft.com/office/drawing/2014/main" id="{B4ADAAF3-8752-DF4A-9153-FDCC40E32036}"/>
              </a:ext>
            </a:extLst>
          </p:cNvPr>
          <p:cNvPicPr>
            <a:picLocks noChangeAspect="1"/>
          </p:cNvPicPr>
          <p:nvPr/>
        </p:nvPicPr>
        <p:blipFill>
          <a:blip r:embed="rId4"/>
          <a:stretch>
            <a:fillRect/>
          </a:stretch>
        </p:blipFill>
        <p:spPr>
          <a:xfrm>
            <a:off x="3107447" y="1401701"/>
            <a:ext cx="2290052" cy="2290052"/>
          </a:xfrm>
          <a:prstGeom prst="rect">
            <a:avLst/>
          </a:prstGeom>
        </p:spPr>
      </p:pic>
      <p:pic>
        <p:nvPicPr>
          <p:cNvPr id="17" name="Picture 16" descr="Diagram, engineering drawing&#10;&#10;Description automatically generated">
            <a:extLst>
              <a:ext uri="{FF2B5EF4-FFF2-40B4-BE49-F238E27FC236}">
                <a16:creationId xmlns:a16="http://schemas.microsoft.com/office/drawing/2014/main" id="{1293747C-7270-6D48-8EEB-FE00CE98A5F4}"/>
              </a:ext>
            </a:extLst>
          </p:cNvPr>
          <p:cNvPicPr>
            <a:picLocks noChangeAspect="1"/>
          </p:cNvPicPr>
          <p:nvPr/>
        </p:nvPicPr>
        <p:blipFill>
          <a:blip r:embed="rId5"/>
          <a:stretch>
            <a:fillRect/>
          </a:stretch>
        </p:blipFill>
        <p:spPr>
          <a:xfrm>
            <a:off x="9816531" y="1361990"/>
            <a:ext cx="2290052" cy="2290052"/>
          </a:xfrm>
          <a:prstGeom prst="rect">
            <a:avLst/>
          </a:prstGeom>
        </p:spPr>
      </p:pic>
      <p:sp>
        <p:nvSpPr>
          <p:cNvPr id="20" name="TextBox 19">
            <a:extLst>
              <a:ext uri="{FF2B5EF4-FFF2-40B4-BE49-F238E27FC236}">
                <a16:creationId xmlns:a16="http://schemas.microsoft.com/office/drawing/2014/main" id="{C2B96B28-322C-7C41-9245-372C8B636C4B}"/>
              </a:ext>
            </a:extLst>
          </p:cNvPr>
          <p:cNvSpPr txBox="1"/>
          <p:nvPr/>
        </p:nvSpPr>
        <p:spPr>
          <a:xfrm>
            <a:off x="9940610" y="969553"/>
            <a:ext cx="2031325" cy="369332"/>
          </a:xfrm>
          <a:prstGeom prst="rect">
            <a:avLst/>
          </a:prstGeom>
          <a:noFill/>
        </p:spPr>
        <p:txBody>
          <a:bodyPr wrap="none" rtlCol="0">
            <a:spAutoFit/>
          </a:bodyPr>
          <a:lstStyle/>
          <a:p>
            <a:r>
              <a:rPr lang="en-US" dirty="0" err="1"/>
              <a:t>Silmitasertib</a:t>
            </a:r>
            <a:r>
              <a:rPr lang="en-US" dirty="0"/>
              <a:t> – 3NG</a:t>
            </a:r>
          </a:p>
        </p:txBody>
      </p:sp>
      <p:sp>
        <p:nvSpPr>
          <p:cNvPr id="23" name="TextBox 22">
            <a:extLst>
              <a:ext uri="{FF2B5EF4-FFF2-40B4-BE49-F238E27FC236}">
                <a16:creationId xmlns:a16="http://schemas.microsoft.com/office/drawing/2014/main" id="{0F2F1595-6704-A54F-9055-A9E032C66F6A}"/>
              </a:ext>
            </a:extLst>
          </p:cNvPr>
          <p:cNvSpPr txBox="1"/>
          <p:nvPr/>
        </p:nvSpPr>
        <p:spPr>
          <a:xfrm>
            <a:off x="3390896" y="1032521"/>
            <a:ext cx="1486497" cy="369332"/>
          </a:xfrm>
          <a:prstGeom prst="rect">
            <a:avLst/>
          </a:prstGeom>
          <a:noFill/>
        </p:spPr>
        <p:txBody>
          <a:bodyPr wrap="none" rtlCol="0">
            <a:spAutoFit/>
          </a:bodyPr>
          <a:lstStyle/>
          <a:p>
            <a:r>
              <a:rPr lang="en-US" dirty="0" err="1"/>
              <a:t>Fasudil</a:t>
            </a:r>
            <a:r>
              <a:rPr lang="en-US" dirty="0"/>
              <a:t> – M77</a:t>
            </a:r>
          </a:p>
        </p:txBody>
      </p:sp>
      <p:sp>
        <p:nvSpPr>
          <p:cNvPr id="24" name="TextBox 23">
            <a:extLst>
              <a:ext uri="{FF2B5EF4-FFF2-40B4-BE49-F238E27FC236}">
                <a16:creationId xmlns:a16="http://schemas.microsoft.com/office/drawing/2014/main" id="{421DAB0A-3730-2C48-BB7D-AC3A78846544}"/>
              </a:ext>
            </a:extLst>
          </p:cNvPr>
          <p:cNvSpPr txBox="1"/>
          <p:nvPr/>
        </p:nvSpPr>
        <p:spPr>
          <a:xfrm>
            <a:off x="5481929" y="1007297"/>
            <a:ext cx="1954831" cy="369332"/>
          </a:xfrm>
          <a:prstGeom prst="rect">
            <a:avLst/>
          </a:prstGeom>
          <a:noFill/>
        </p:spPr>
        <p:txBody>
          <a:bodyPr wrap="none" rtlCol="0">
            <a:spAutoFit/>
          </a:bodyPr>
          <a:lstStyle/>
          <a:p>
            <a:r>
              <a:rPr lang="en-US" dirty="0"/>
              <a:t>Abscisic Acid – A8S</a:t>
            </a:r>
          </a:p>
        </p:txBody>
      </p:sp>
      <p:sp>
        <p:nvSpPr>
          <p:cNvPr id="27" name="TextBox 26">
            <a:extLst>
              <a:ext uri="{FF2B5EF4-FFF2-40B4-BE49-F238E27FC236}">
                <a16:creationId xmlns:a16="http://schemas.microsoft.com/office/drawing/2014/main" id="{4E15D1B4-9094-C24F-B36B-3DCCBBDC6ECA}"/>
              </a:ext>
            </a:extLst>
          </p:cNvPr>
          <p:cNvSpPr txBox="1"/>
          <p:nvPr/>
        </p:nvSpPr>
        <p:spPr>
          <a:xfrm>
            <a:off x="7848683" y="969553"/>
            <a:ext cx="1645643" cy="369332"/>
          </a:xfrm>
          <a:prstGeom prst="rect">
            <a:avLst/>
          </a:prstGeom>
          <a:noFill/>
        </p:spPr>
        <p:txBody>
          <a:bodyPr wrap="none" rtlCol="0">
            <a:spAutoFit/>
          </a:bodyPr>
          <a:lstStyle/>
          <a:p>
            <a:r>
              <a:rPr lang="en-US" dirty="0"/>
              <a:t>Diclofenac - DIF</a:t>
            </a:r>
          </a:p>
        </p:txBody>
      </p:sp>
      <p:pic>
        <p:nvPicPr>
          <p:cNvPr id="2" name="Picture 1">
            <a:extLst>
              <a:ext uri="{FF2B5EF4-FFF2-40B4-BE49-F238E27FC236}">
                <a16:creationId xmlns:a16="http://schemas.microsoft.com/office/drawing/2014/main" id="{50D5E341-18E3-A644-9204-99D0002E6A19}"/>
              </a:ext>
            </a:extLst>
          </p:cNvPr>
          <p:cNvPicPr>
            <a:picLocks noChangeAspect="1"/>
          </p:cNvPicPr>
          <p:nvPr/>
        </p:nvPicPr>
        <p:blipFill>
          <a:blip r:embed="rId6"/>
          <a:stretch>
            <a:fillRect/>
          </a:stretch>
        </p:blipFill>
        <p:spPr>
          <a:xfrm>
            <a:off x="3107447" y="3429000"/>
            <a:ext cx="2709619" cy="3430001"/>
          </a:xfrm>
          <a:prstGeom prst="rect">
            <a:avLst/>
          </a:prstGeom>
        </p:spPr>
      </p:pic>
      <p:pic>
        <p:nvPicPr>
          <p:cNvPr id="4" name="Picture 3">
            <a:extLst>
              <a:ext uri="{FF2B5EF4-FFF2-40B4-BE49-F238E27FC236}">
                <a16:creationId xmlns:a16="http://schemas.microsoft.com/office/drawing/2014/main" id="{941FE3A3-9ED3-584F-A3B6-33B72D01687C}"/>
              </a:ext>
            </a:extLst>
          </p:cNvPr>
          <p:cNvPicPr>
            <a:picLocks noChangeAspect="1"/>
          </p:cNvPicPr>
          <p:nvPr/>
        </p:nvPicPr>
        <p:blipFill>
          <a:blip r:embed="rId7"/>
          <a:stretch>
            <a:fillRect/>
          </a:stretch>
        </p:blipFill>
        <p:spPr>
          <a:xfrm>
            <a:off x="6461988" y="3403651"/>
            <a:ext cx="2534440" cy="3430001"/>
          </a:xfrm>
          <a:prstGeom prst="rect">
            <a:avLst/>
          </a:prstGeom>
        </p:spPr>
      </p:pic>
      <p:sp>
        <p:nvSpPr>
          <p:cNvPr id="28" name="TextBox 27">
            <a:extLst>
              <a:ext uri="{FF2B5EF4-FFF2-40B4-BE49-F238E27FC236}">
                <a16:creationId xmlns:a16="http://schemas.microsoft.com/office/drawing/2014/main" id="{BD228DC6-FC07-5B4D-AB7B-EC9E0BC78953}"/>
              </a:ext>
            </a:extLst>
          </p:cNvPr>
          <p:cNvSpPr txBox="1"/>
          <p:nvPr/>
        </p:nvSpPr>
        <p:spPr>
          <a:xfrm>
            <a:off x="-87129" y="3403651"/>
            <a:ext cx="3007384" cy="3416320"/>
          </a:xfrm>
          <a:prstGeom prst="rect">
            <a:avLst/>
          </a:prstGeom>
          <a:noFill/>
        </p:spPr>
        <p:txBody>
          <a:bodyPr wrap="square" rtlCol="0">
            <a:spAutoFit/>
          </a:bodyPr>
          <a:lstStyle/>
          <a:p>
            <a:pPr algn="ctr"/>
            <a:r>
              <a:rPr lang="en-US" sz="2400" b="1" dirty="0"/>
              <a:t>Scaffold Library = </a:t>
            </a:r>
            <a:r>
              <a:rPr lang="en-US" sz="2400" b="1" dirty="0">
                <a:highlight>
                  <a:srgbClr val="FFFF00"/>
                </a:highlight>
              </a:rPr>
              <a:t>1,100 LUCS designs </a:t>
            </a:r>
            <a:r>
              <a:rPr lang="en-US" sz="2400" dirty="0"/>
              <a:t>from two input topologies, filtered according to stability metrics (packing statistics, sequence-structure compatibility, etc.)</a:t>
            </a:r>
            <a:endParaRPr lang="en-US" sz="2400" b="1" dirty="0"/>
          </a:p>
        </p:txBody>
      </p:sp>
      <p:sp>
        <p:nvSpPr>
          <p:cNvPr id="29" name="TextBox 28">
            <a:extLst>
              <a:ext uri="{FF2B5EF4-FFF2-40B4-BE49-F238E27FC236}">
                <a16:creationId xmlns:a16="http://schemas.microsoft.com/office/drawing/2014/main" id="{718B0E8A-EB23-7247-B402-E010DB3F0575}"/>
              </a:ext>
            </a:extLst>
          </p:cNvPr>
          <p:cNvSpPr txBox="1"/>
          <p:nvPr/>
        </p:nvSpPr>
        <p:spPr>
          <a:xfrm>
            <a:off x="2539321" y="-96679"/>
            <a:ext cx="7113358" cy="1200329"/>
          </a:xfrm>
          <a:prstGeom prst="rect">
            <a:avLst/>
          </a:prstGeom>
          <a:noFill/>
        </p:spPr>
        <p:txBody>
          <a:bodyPr wrap="none" rtlCol="0">
            <a:spAutoFit/>
          </a:bodyPr>
          <a:lstStyle/>
          <a:p>
            <a:pPr algn="ctr"/>
            <a:r>
              <a:rPr lang="en-US" sz="2400" b="1" dirty="0"/>
              <a:t>Combining BSFF+LUCS</a:t>
            </a:r>
          </a:p>
          <a:p>
            <a:pPr algn="ctr"/>
            <a:r>
              <a:rPr lang="en-US" sz="2400" b="1" dirty="0"/>
              <a:t>Matching motifs for </a:t>
            </a:r>
            <a:r>
              <a:rPr lang="en-US" sz="2400" b="1" u="sng" dirty="0"/>
              <a:t>one molecule with many scaffolds</a:t>
            </a:r>
          </a:p>
          <a:p>
            <a:pPr algn="ctr"/>
            <a:endParaRPr lang="en-US" sz="2400" b="1" u="sng" dirty="0"/>
          </a:p>
        </p:txBody>
      </p:sp>
      <p:sp>
        <p:nvSpPr>
          <p:cNvPr id="6" name="TextBox 5">
            <a:extLst>
              <a:ext uri="{FF2B5EF4-FFF2-40B4-BE49-F238E27FC236}">
                <a16:creationId xmlns:a16="http://schemas.microsoft.com/office/drawing/2014/main" id="{B469D206-D3C0-6C40-8245-A72566EE70A2}"/>
              </a:ext>
            </a:extLst>
          </p:cNvPr>
          <p:cNvSpPr txBox="1"/>
          <p:nvPr/>
        </p:nvSpPr>
        <p:spPr>
          <a:xfrm>
            <a:off x="-24721" y="744957"/>
            <a:ext cx="2872115" cy="2677656"/>
          </a:xfrm>
          <a:prstGeom prst="rect">
            <a:avLst/>
          </a:prstGeom>
          <a:noFill/>
        </p:spPr>
        <p:txBody>
          <a:bodyPr wrap="square" rtlCol="0">
            <a:spAutoFit/>
          </a:bodyPr>
          <a:lstStyle/>
          <a:p>
            <a:pPr algn="ctr"/>
            <a:r>
              <a:rPr lang="en-US" sz="2400" b="1" dirty="0"/>
              <a:t>Motif Library = </a:t>
            </a:r>
            <a:r>
              <a:rPr lang="en-US" sz="2400" dirty="0"/>
              <a:t>3,740</a:t>
            </a:r>
            <a:endParaRPr lang="en-US" dirty="0"/>
          </a:p>
          <a:p>
            <a:pPr algn="ctr"/>
            <a:r>
              <a:rPr lang="en-US" sz="2400" dirty="0"/>
              <a:t> 3-residue motifs across 5 small molecules (~</a:t>
            </a:r>
            <a:r>
              <a:rPr lang="en-US" sz="2400" b="1" dirty="0">
                <a:highlight>
                  <a:srgbClr val="FFFF00"/>
                </a:highlight>
              </a:rPr>
              <a:t>800 </a:t>
            </a:r>
            <a:r>
              <a:rPr lang="en-US" sz="2400" b="1" dirty="0" err="1">
                <a:highlight>
                  <a:srgbClr val="FFFF00"/>
                </a:highlight>
              </a:rPr>
              <a:t>ea</a:t>
            </a:r>
            <a:r>
              <a:rPr lang="en-US" sz="2400" dirty="0"/>
              <a:t>), filtered by score and hydrogen bond satisfaction</a:t>
            </a:r>
          </a:p>
        </p:txBody>
      </p:sp>
      <p:pic>
        <p:nvPicPr>
          <p:cNvPr id="30" name="Picture 29" descr="Diagram, schematic&#10;&#10;Description automatically generated">
            <a:extLst>
              <a:ext uri="{FF2B5EF4-FFF2-40B4-BE49-F238E27FC236}">
                <a16:creationId xmlns:a16="http://schemas.microsoft.com/office/drawing/2014/main" id="{DC73467D-B3C2-3743-91EB-F2EED6405407}"/>
              </a:ext>
            </a:extLst>
          </p:cNvPr>
          <p:cNvPicPr>
            <a:picLocks noChangeAspect="1"/>
          </p:cNvPicPr>
          <p:nvPr/>
        </p:nvPicPr>
        <p:blipFill>
          <a:blip r:embed="rId8"/>
          <a:stretch>
            <a:fillRect/>
          </a:stretch>
        </p:blipFill>
        <p:spPr>
          <a:xfrm>
            <a:off x="9811245" y="3652042"/>
            <a:ext cx="2290053" cy="2290053"/>
          </a:xfrm>
          <a:prstGeom prst="rect">
            <a:avLst/>
          </a:prstGeom>
        </p:spPr>
      </p:pic>
      <p:sp>
        <p:nvSpPr>
          <p:cNvPr id="31" name="TextBox 30">
            <a:extLst>
              <a:ext uri="{FF2B5EF4-FFF2-40B4-BE49-F238E27FC236}">
                <a16:creationId xmlns:a16="http://schemas.microsoft.com/office/drawing/2014/main" id="{2DFA55CF-2491-D243-BD3A-A64E8F7A521D}"/>
              </a:ext>
            </a:extLst>
          </p:cNvPr>
          <p:cNvSpPr txBox="1"/>
          <p:nvPr/>
        </p:nvSpPr>
        <p:spPr>
          <a:xfrm>
            <a:off x="10136110" y="3675147"/>
            <a:ext cx="1640321" cy="369332"/>
          </a:xfrm>
          <a:prstGeom prst="rect">
            <a:avLst/>
          </a:prstGeom>
          <a:noFill/>
        </p:spPr>
        <p:txBody>
          <a:bodyPr wrap="none" rtlCol="0">
            <a:spAutoFit/>
          </a:bodyPr>
          <a:lstStyle/>
          <a:p>
            <a:r>
              <a:rPr lang="en-US" dirty="0"/>
              <a:t>Naproxen - NPS</a:t>
            </a:r>
          </a:p>
        </p:txBody>
      </p:sp>
    </p:spTree>
    <p:extLst>
      <p:ext uri="{BB962C8B-B14F-4D97-AF65-F5344CB8AC3E}">
        <p14:creationId xmlns:p14="http://schemas.microsoft.com/office/powerpoint/2010/main" val="977509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B4B29D-DAE3-B94D-A868-565AA7576C60}"/>
              </a:ext>
            </a:extLst>
          </p:cNvPr>
          <p:cNvSpPr txBox="1"/>
          <p:nvPr/>
        </p:nvSpPr>
        <p:spPr>
          <a:xfrm>
            <a:off x="4822818" y="120198"/>
            <a:ext cx="2281010" cy="461665"/>
          </a:xfrm>
          <a:prstGeom prst="rect">
            <a:avLst/>
          </a:prstGeom>
          <a:noFill/>
        </p:spPr>
        <p:txBody>
          <a:bodyPr wrap="none" rtlCol="0">
            <a:spAutoFit/>
          </a:bodyPr>
          <a:lstStyle/>
          <a:p>
            <a:pPr algn="ctr"/>
            <a:r>
              <a:rPr lang="en-US" sz="2400" b="1" dirty="0"/>
              <a:t>Moving Forward</a:t>
            </a:r>
          </a:p>
        </p:txBody>
      </p:sp>
      <p:sp>
        <p:nvSpPr>
          <p:cNvPr id="3" name="TextBox 2">
            <a:extLst>
              <a:ext uri="{FF2B5EF4-FFF2-40B4-BE49-F238E27FC236}">
                <a16:creationId xmlns:a16="http://schemas.microsoft.com/office/drawing/2014/main" id="{D8D9DABD-26B0-5045-A343-30365E2382C2}"/>
              </a:ext>
            </a:extLst>
          </p:cNvPr>
          <p:cNvSpPr txBox="1"/>
          <p:nvPr/>
        </p:nvSpPr>
        <p:spPr>
          <a:xfrm>
            <a:off x="205702" y="1961196"/>
            <a:ext cx="115152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Get ligand back into MPNN designs</a:t>
            </a:r>
          </a:p>
          <a:p>
            <a:r>
              <a:rPr lang="en-US" dirty="0">
                <a:sym typeface="Wingdings" pitchFamily="2" charset="2"/>
              </a:rPr>
              <a:t>-not sweating it too much though, I already get FD designs with high AF confidence…</a:t>
            </a:r>
          </a:p>
        </p:txBody>
      </p:sp>
    </p:spTree>
    <p:extLst>
      <p:ext uri="{BB962C8B-B14F-4D97-AF65-F5344CB8AC3E}">
        <p14:creationId xmlns:p14="http://schemas.microsoft.com/office/powerpoint/2010/main" val="1175097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B4B29D-DAE3-B94D-A868-565AA7576C60}"/>
              </a:ext>
            </a:extLst>
          </p:cNvPr>
          <p:cNvSpPr txBox="1"/>
          <p:nvPr/>
        </p:nvSpPr>
        <p:spPr>
          <a:xfrm>
            <a:off x="4822818" y="120198"/>
            <a:ext cx="2281010" cy="461665"/>
          </a:xfrm>
          <a:prstGeom prst="rect">
            <a:avLst/>
          </a:prstGeom>
          <a:noFill/>
        </p:spPr>
        <p:txBody>
          <a:bodyPr wrap="none" rtlCol="0">
            <a:spAutoFit/>
          </a:bodyPr>
          <a:lstStyle/>
          <a:p>
            <a:pPr algn="ctr"/>
            <a:r>
              <a:rPr lang="en-US" sz="2400" b="1" dirty="0"/>
              <a:t>Moving Forward</a:t>
            </a:r>
          </a:p>
        </p:txBody>
      </p:sp>
      <p:sp>
        <p:nvSpPr>
          <p:cNvPr id="3" name="TextBox 2">
            <a:extLst>
              <a:ext uri="{FF2B5EF4-FFF2-40B4-BE49-F238E27FC236}">
                <a16:creationId xmlns:a16="http://schemas.microsoft.com/office/drawing/2014/main" id="{D8D9DABD-26B0-5045-A343-30365E2382C2}"/>
              </a:ext>
            </a:extLst>
          </p:cNvPr>
          <p:cNvSpPr txBox="1"/>
          <p:nvPr/>
        </p:nvSpPr>
        <p:spPr>
          <a:xfrm>
            <a:off x="205702" y="2023190"/>
            <a:ext cx="1151524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Get ligand back into MPNN designs</a:t>
            </a:r>
          </a:p>
          <a:p>
            <a:r>
              <a:rPr lang="en-US" dirty="0">
                <a:sym typeface="Wingdings" pitchFamily="2" charset="2"/>
              </a:rPr>
              <a:t>-or don’t worry about it right now, I already get FD designs with high AF confidence…</a:t>
            </a:r>
          </a:p>
          <a:p>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Same design strategy but more computer power </a:t>
            </a:r>
          </a:p>
          <a:p>
            <a:r>
              <a:rPr lang="en-US" dirty="0">
                <a:sym typeface="Wingdings" pitchFamily="2" charset="2"/>
              </a:rPr>
              <a:t>-GOAL = designs that have same metrics as achieved here (low </a:t>
            </a:r>
            <a:r>
              <a:rPr lang="en-US" dirty="0" err="1">
                <a:sym typeface="Wingdings" pitchFamily="2" charset="2"/>
              </a:rPr>
              <a:t>ddg</a:t>
            </a:r>
            <a:r>
              <a:rPr lang="en-US" dirty="0">
                <a:sym typeface="Wingdings" pitchFamily="2" charset="2"/>
              </a:rPr>
              <a:t>, </a:t>
            </a:r>
            <a:r>
              <a:rPr lang="en-US" dirty="0" err="1">
                <a:sym typeface="Wingdings" pitchFamily="2" charset="2"/>
              </a:rPr>
              <a:t>lig</a:t>
            </a:r>
            <a:r>
              <a:rPr lang="en-US" dirty="0">
                <a:sym typeface="Wingdings" pitchFamily="2" charset="2"/>
              </a:rPr>
              <a:t> </a:t>
            </a:r>
            <a:r>
              <a:rPr lang="en-US" dirty="0" err="1">
                <a:sym typeface="Wingdings" pitchFamily="2" charset="2"/>
              </a:rPr>
              <a:t>hphobe</a:t>
            </a:r>
            <a:r>
              <a:rPr lang="en-US" dirty="0">
                <a:sym typeface="Wingdings" pitchFamily="2" charset="2"/>
              </a:rPr>
              <a:t> SASA, RMSD </a:t>
            </a:r>
            <a:r>
              <a:rPr lang="en-US" dirty="0" err="1">
                <a:sym typeface="Wingdings" pitchFamily="2" charset="2"/>
              </a:rPr>
              <a:t>Rosetta;AF</a:t>
            </a:r>
            <a:r>
              <a:rPr lang="en-US" dirty="0">
                <a:sym typeface="Wingdings" pitchFamily="2" charset="2"/>
              </a:rPr>
              <a:t>; high AF confidence, CMS) but also have higher </a:t>
            </a:r>
            <a:r>
              <a:rPr lang="en-US" dirty="0" err="1">
                <a:sym typeface="Wingdings" pitchFamily="2" charset="2"/>
              </a:rPr>
              <a:t>Boltzman</a:t>
            </a:r>
            <a:r>
              <a:rPr lang="en-US" dirty="0">
                <a:sym typeface="Wingdings" pitchFamily="2" charset="2"/>
              </a:rPr>
              <a:t> probabilities, which I think is really just a matter of making more </a:t>
            </a:r>
            <a:r>
              <a:rPr lang="en-US" dirty="0" err="1">
                <a:sym typeface="Wingdings" pitchFamily="2" charset="2"/>
              </a:rPr>
              <a:t>matches+designs</a:t>
            </a:r>
            <a:endParaRPr lang="en-US" dirty="0">
              <a:sym typeface="Wingdings" pitchFamily="2" charset="2"/>
            </a:endParaRPr>
          </a:p>
        </p:txBody>
      </p:sp>
    </p:spTree>
    <p:extLst>
      <p:ext uri="{BB962C8B-B14F-4D97-AF65-F5344CB8AC3E}">
        <p14:creationId xmlns:p14="http://schemas.microsoft.com/office/powerpoint/2010/main" val="3832263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B4B29D-DAE3-B94D-A868-565AA7576C60}"/>
              </a:ext>
            </a:extLst>
          </p:cNvPr>
          <p:cNvSpPr txBox="1"/>
          <p:nvPr/>
        </p:nvSpPr>
        <p:spPr>
          <a:xfrm>
            <a:off x="4822818" y="120198"/>
            <a:ext cx="2281010" cy="461665"/>
          </a:xfrm>
          <a:prstGeom prst="rect">
            <a:avLst/>
          </a:prstGeom>
          <a:noFill/>
        </p:spPr>
        <p:txBody>
          <a:bodyPr wrap="none" rtlCol="0">
            <a:spAutoFit/>
          </a:bodyPr>
          <a:lstStyle/>
          <a:p>
            <a:pPr algn="ctr"/>
            <a:r>
              <a:rPr lang="en-US" sz="2400" b="1" dirty="0"/>
              <a:t>Moving Forward</a:t>
            </a:r>
          </a:p>
        </p:txBody>
      </p:sp>
      <p:sp>
        <p:nvSpPr>
          <p:cNvPr id="3" name="TextBox 2">
            <a:extLst>
              <a:ext uri="{FF2B5EF4-FFF2-40B4-BE49-F238E27FC236}">
                <a16:creationId xmlns:a16="http://schemas.microsoft.com/office/drawing/2014/main" id="{D8D9DABD-26B0-5045-A343-30365E2382C2}"/>
              </a:ext>
            </a:extLst>
          </p:cNvPr>
          <p:cNvSpPr txBox="1"/>
          <p:nvPr/>
        </p:nvSpPr>
        <p:spPr>
          <a:xfrm>
            <a:off x="205702" y="612844"/>
            <a:ext cx="11515242" cy="923330"/>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itchFamily="2" charset="2"/>
              </a:rPr>
              <a:t>Paranoia about polar atoms in ligand/binding sites</a:t>
            </a:r>
          </a:p>
          <a:p>
            <a:r>
              <a:rPr lang="en-US" dirty="0">
                <a:sym typeface="Wingdings" pitchFamily="2" charset="2"/>
              </a:rPr>
              <a:t>-I use statistics to select contacts for individual ligand polar groups, but can I be more intelligent about how I assemble them into motifs?</a:t>
            </a:r>
          </a:p>
        </p:txBody>
      </p:sp>
    </p:spTree>
    <p:extLst>
      <p:ext uri="{BB962C8B-B14F-4D97-AF65-F5344CB8AC3E}">
        <p14:creationId xmlns:p14="http://schemas.microsoft.com/office/powerpoint/2010/main" val="1102468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B4B29D-DAE3-B94D-A868-565AA7576C60}"/>
              </a:ext>
            </a:extLst>
          </p:cNvPr>
          <p:cNvSpPr txBox="1"/>
          <p:nvPr/>
        </p:nvSpPr>
        <p:spPr>
          <a:xfrm>
            <a:off x="4822818" y="120198"/>
            <a:ext cx="2281010" cy="461665"/>
          </a:xfrm>
          <a:prstGeom prst="rect">
            <a:avLst/>
          </a:prstGeom>
          <a:noFill/>
        </p:spPr>
        <p:txBody>
          <a:bodyPr wrap="none" rtlCol="0">
            <a:spAutoFit/>
          </a:bodyPr>
          <a:lstStyle/>
          <a:p>
            <a:pPr algn="ctr"/>
            <a:r>
              <a:rPr lang="en-US" sz="2400" b="1" dirty="0"/>
              <a:t>Moving Forward</a:t>
            </a:r>
          </a:p>
        </p:txBody>
      </p:sp>
      <p:sp>
        <p:nvSpPr>
          <p:cNvPr id="3" name="TextBox 2">
            <a:extLst>
              <a:ext uri="{FF2B5EF4-FFF2-40B4-BE49-F238E27FC236}">
                <a16:creationId xmlns:a16="http://schemas.microsoft.com/office/drawing/2014/main" id="{D8D9DABD-26B0-5045-A343-30365E2382C2}"/>
              </a:ext>
            </a:extLst>
          </p:cNvPr>
          <p:cNvSpPr txBox="1"/>
          <p:nvPr/>
        </p:nvSpPr>
        <p:spPr>
          <a:xfrm>
            <a:off x="205702" y="612844"/>
            <a:ext cx="11515242" cy="2308324"/>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itchFamily="2" charset="2"/>
              </a:rPr>
              <a:t>Paranoia about polar atoms in ligand/binding sites</a:t>
            </a:r>
          </a:p>
          <a:p>
            <a:r>
              <a:rPr lang="en-US" dirty="0">
                <a:sym typeface="Wingdings" pitchFamily="2" charset="2"/>
              </a:rPr>
              <a:t>-I use statistics to select contacts for individual ligand polar groups, but can I be more intelligent about how I assemble them into motifs?</a:t>
            </a:r>
          </a:p>
          <a:p>
            <a:r>
              <a:rPr lang="en-US" dirty="0">
                <a:sym typeface="Wingdings" pitchFamily="2" charset="2"/>
              </a:rPr>
              <a:t>	-currently: Only </a:t>
            </a:r>
            <a:r>
              <a:rPr lang="en-US" dirty="0" err="1">
                <a:sym typeface="Wingdings" pitchFamily="2" charset="2"/>
              </a:rPr>
              <a:t>Hbonds</a:t>
            </a:r>
            <a:r>
              <a:rPr lang="en-US" dirty="0">
                <a:sym typeface="Wingdings" pitchFamily="2" charset="2"/>
              </a:rPr>
              <a:t> &lt;2.4 </a:t>
            </a:r>
            <a:r>
              <a:rPr lang="en-US" dirty="0" err="1">
                <a:sym typeface="Wingdings" pitchFamily="2" charset="2"/>
              </a:rPr>
              <a:t>Å</a:t>
            </a:r>
            <a:endParaRPr lang="en-US" dirty="0">
              <a:sym typeface="Wingdings" pitchFamily="2" charset="2"/>
            </a:endParaRPr>
          </a:p>
          <a:p>
            <a:r>
              <a:rPr lang="en-US" dirty="0">
                <a:sym typeface="Wingdings" pitchFamily="2" charset="2"/>
              </a:rPr>
              <a:t>		  No more than 1 positive/negative residue.</a:t>
            </a:r>
          </a:p>
          <a:p>
            <a:r>
              <a:rPr lang="en-US" dirty="0">
                <a:sym typeface="Wingdings" pitchFamily="2" charset="2"/>
              </a:rPr>
              <a:t>		  Must have at least two different residue types </a:t>
            </a:r>
          </a:p>
          <a:p>
            <a:r>
              <a:rPr lang="en-US" dirty="0">
                <a:sym typeface="Wingdings" pitchFamily="2" charset="2"/>
              </a:rPr>
              <a:t>		  A single residue cannot be present in more than half of motifs output</a:t>
            </a:r>
          </a:p>
          <a:p>
            <a:r>
              <a:rPr lang="en-US" dirty="0">
                <a:sym typeface="Wingdings" pitchFamily="2" charset="2"/>
              </a:rPr>
              <a:t>	</a:t>
            </a:r>
          </a:p>
        </p:txBody>
      </p:sp>
    </p:spTree>
    <p:extLst>
      <p:ext uri="{BB962C8B-B14F-4D97-AF65-F5344CB8AC3E}">
        <p14:creationId xmlns:p14="http://schemas.microsoft.com/office/powerpoint/2010/main" val="1414060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B4B29D-DAE3-B94D-A868-565AA7576C60}"/>
              </a:ext>
            </a:extLst>
          </p:cNvPr>
          <p:cNvSpPr txBox="1"/>
          <p:nvPr/>
        </p:nvSpPr>
        <p:spPr>
          <a:xfrm>
            <a:off x="4822818" y="120198"/>
            <a:ext cx="2281010" cy="461665"/>
          </a:xfrm>
          <a:prstGeom prst="rect">
            <a:avLst/>
          </a:prstGeom>
          <a:noFill/>
        </p:spPr>
        <p:txBody>
          <a:bodyPr wrap="none" rtlCol="0">
            <a:spAutoFit/>
          </a:bodyPr>
          <a:lstStyle/>
          <a:p>
            <a:pPr algn="ctr"/>
            <a:r>
              <a:rPr lang="en-US" sz="2400" b="1" dirty="0"/>
              <a:t>Moving Forward</a:t>
            </a:r>
          </a:p>
        </p:txBody>
      </p:sp>
      <p:sp>
        <p:nvSpPr>
          <p:cNvPr id="3" name="TextBox 2">
            <a:extLst>
              <a:ext uri="{FF2B5EF4-FFF2-40B4-BE49-F238E27FC236}">
                <a16:creationId xmlns:a16="http://schemas.microsoft.com/office/drawing/2014/main" id="{D8D9DABD-26B0-5045-A343-30365E2382C2}"/>
              </a:ext>
            </a:extLst>
          </p:cNvPr>
          <p:cNvSpPr txBox="1"/>
          <p:nvPr/>
        </p:nvSpPr>
        <p:spPr>
          <a:xfrm>
            <a:off x="205702" y="612844"/>
            <a:ext cx="11515242" cy="3416320"/>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itchFamily="2" charset="2"/>
              </a:rPr>
              <a:t>Paranoia about polar atoms in ligand/binding sites</a:t>
            </a:r>
          </a:p>
          <a:p>
            <a:r>
              <a:rPr lang="en-US" dirty="0">
                <a:sym typeface="Wingdings" pitchFamily="2" charset="2"/>
              </a:rPr>
              <a:t>-I use statistics to select contacts for individual ligand polar groups, but can I be more intelligent about how I assemble them into motifs?</a:t>
            </a:r>
          </a:p>
          <a:p>
            <a:r>
              <a:rPr lang="en-US" dirty="0">
                <a:sym typeface="Wingdings" pitchFamily="2" charset="2"/>
              </a:rPr>
              <a:t>	-currently: Only </a:t>
            </a:r>
            <a:r>
              <a:rPr lang="en-US" dirty="0" err="1">
                <a:sym typeface="Wingdings" pitchFamily="2" charset="2"/>
              </a:rPr>
              <a:t>Hbonds</a:t>
            </a:r>
            <a:r>
              <a:rPr lang="en-US" dirty="0">
                <a:sym typeface="Wingdings" pitchFamily="2" charset="2"/>
              </a:rPr>
              <a:t> &lt;2.4 </a:t>
            </a:r>
            <a:r>
              <a:rPr lang="en-US" dirty="0" err="1">
                <a:sym typeface="Wingdings" pitchFamily="2" charset="2"/>
              </a:rPr>
              <a:t>Å</a:t>
            </a:r>
            <a:endParaRPr lang="en-US" dirty="0">
              <a:sym typeface="Wingdings" pitchFamily="2" charset="2"/>
            </a:endParaRPr>
          </a:p>
          <a:p>
            <a:r>
              <a:rPr lang="en-US" dirty="0">
                <a:sym typeface="Wingdings" pitchFamily="2" charset="2"/>
              </a:rPr>
              <a:t>		  No more than 1 positive/negative residue.</a:t>
            </a:r>
          </a:p>
          <a:p>
            <a:r>
              <a:rPr lang="en-US" dirty="0">
                <a:sym typeface="Wingdings" pitchFamily="2" charset="2"/>
              </a:rPr>
              <a:t>		  Must have at least two different residue types </a:t>
            </a:r>
          </a:p>
          <a:p>
            <a:r>
              <a:rPr lang="en-US" dirty="0">
                <a:sym typeface="Wingdings" pitchFamily="2" charset="2"/>
              </a:rPr>
              <a:t>		  A single residue cannot be present in more than half of motifs output</a:t>
            </a:r>
          </a:p>
          <a:p>
            <a:r>
              <a:rPr lang="en-US" dirty="0">
                <a:sym typeface="Wingdings" pitchFamily="2" charset="2"/>
              </a:rPr>
              <a:t>	-maybe add: No more than 1 ASN (SER/THR are useful because they don’t introduce extraneous polar 		        		 atoms, really I want more of these)</a:t>
            </a:r>
          </a:p>
          <a:p>
            <a:r>
              <a:rPr lang="en-US" dirty="0">
                <a:sym typeface="Wingdings" pitchFamily="2" charset="2"/>
              </a:rPr>
              <a:t>		     Go back to explicitly modeling/matching </a:t>
            </a:r>
            <a:r>
              <a:rPr lang="en-US" dirty="0" err="1">
                <a:sym typeface="Wingdings" pitchFamily="2" charset="2"/>
              </a:rPr>
              <a:t>hbonding</a:t>
            </a:r>
            <a:r>
              <a:rPr lang="en-US" dirty="0">
                <a:sym typeface="Wingdings" pitchFamily="2" charset="2"/>
              </a:rPr>
              <a:t> rotamers and favor things like </a:t>
            </a:r>
            <a:r>
              <a:rPr lang="en-US" dirty="0" err="1">
                <a:sym typeface="Wingdings" pitchFamily="2" charset="2"/>
              </a:rPr>
              <a:t>sc-sc</a:t>
            </a:r>
            <a:r>
              <a:rPr lang="en-US" dirty="0">
                <a:sym typeface="Wingdings" pitchFamily="2" charset="2"/>
              </a:rPr>
              <a:t> 		         		 </a:t>
            </a:r>
            <a:r>
              <a:rPr lang="en-US" dirty="0" err="1">
                <a:sym typeface="Wingdings" pitchFamily="2" charset="2"/>
              </a:rPr>
              <a:t>hbonds</a:t>
            </a:r>
            <a:r>
              <a:rPr lang="en-US" dirty="0">
                <a:sym typeface="Wingdings" pitchFamily="2" charset="2"/>
              </a:rPr>
              <a:t> within binding sites</a:t>
            </a:r>
          </a:p>
          <a:p>
            <a:endParaRPr lang="en-US" dirty="0">
              <a:sym typeface="Wingdings" pitchFamily="2" charset="2"/>
            </a:endParaRPr>
          </a:p>
        </p:txBody>
      </p:sp>
    </p:spTree>
    <p:extLst>
      <p:ext uri="{BB962C8B-B14F-4D97-AF65-F5344CB8AC3E}">
        <p14:creationId xmlns:p14="http://schemas.microsoft.com/office/powerpoint/2010/main" val="3417700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B4B29D-DAE3-B94D-A868-565AA7576C60}"/>
              </a:ext>
            </a:extLst>
          </p:cNvPr>
          <p:cNvSpPr txBox="1"/>
          <p:nvPr/>
        </p:nvSpPr>
        <p:spPr>
          <a:xfrm>
            <a:off x="4822818" y="120198"/>
            <a:ext cx="2281010" cy="461665"/>
          </a:xfrm>
          <a:prstGeom prst="rect">
            <a:avLst/>
          </a:prstGeom>
          <a:noFill/>
        </p:spPr>
        <p:txBody>
          <a:bodyPr wrap="none" rtlCol="0">
            <a:spAutoFit/>
          </a:bodyPr>
          <a:lstStyle/>
          <a:p>
            <a:pPr algn="ctr"/>
            <a:r>
              <a:rPr lang="en-US" sz="2400" b="1" dirty="0"/>
              <a:t>Moving Forward</a:t>
            </a:r>
          </a:p>
        </p:txBody>
      </p:sp>
      <p:sp>
        <p:nvSpPr>
          <p:cNvPr id="3" name="TextBox 2">
            <a:extLst>
              <a:ext uri="{FF2B5EF4-FFF2-40B4-BE49-F238E27FC236}">
                <a16:creationId xmlns:a16="http://schemas.microsoft.com/office/drawing/2014/main" id="{D8D9DABD-26B0-5045-A343-30365E2382C2}"/>
              </a:ext>
            </a:extLst>
          </p:cNvPr>
          <p:cNvSpPr txBox="1"/>
          <p:nvPr/>
        </p:nvSpPr>
        <p:spPr>
          <a:xfrm>
            <a:off x="205702" y="612844"/>
            <a:ext cx="11515242" cy="3785652"/>
          </a:xfrm>
          <a:prstGeom prst="rect">
            <a:avLst/>
          </a:prstGeom>
          <a:noFill/>
        </p:spPr>
        <p:txBody>
          <a:bodyPr wrap="square" rtlCol="0">
            <a:spAutoFit/>
          </a:bodyPr>
          <a:lstStyle/>
          <a:p>
            <a:r>
              <a:rPr lang="en-US" sz="2400" dirty="0">
                <a:sym typeface="Wingdings" pitchFamily="2" charset="2"/>
              </a:rPr>
              <a:t>-What ARE the higher order features that make </a:t>
            </a:r>
            <a:r>
              <a:rPr lang="en-US" sz="2400" dirty="0" err="1">
                <a:sym typeface="Wingdings" pitchFamily="2" charset="2"/>
              </a:rPr>
              <a:t>hbond</a:t>
            </a:r>
            <a:r>
              <a:rPr lang="en-US" sz="2400" dirty="0">
                <a:sym typeface="Wingdings" pitchFamily="2" charset="2"/>
              </a:rPr>
              <a:t> networks in binding sites happy? </a:t>
            </a:r>
          </a:p>
          <a:p>
            <a:r>
              <a:rPr lang="en-US" dirty="0">
                <a:sym typeface="Wingdings" pitchFamily="2" charset="2"/>
              </a:rPr>
              <a:t>It’s murky, how are they compensated in apo state, how do they interact with water and how it affects energetics? PROBABLY BETTER TO MAKE BINDERS AND GET AT THESE QUESTIONS WITH STRUCTURAL STUDIES RATHER THAN TRYING TO FIGURE IT ALL OUT </a:t>
            </a:r>
          </a:p>
          <a:p>
            <a:endParaRPr lang="en-US" dirty="0">
              <a:sym typeface="Wingdings" pitchFamily="2" charset="2"/>
            </a:endParaRPr>
          </a:p>
          <a:p>
            <a:r>
              <a:rPr lang="en-US" dirty="0">
                <a:sym typeface="Wingdings" pitchFamily="2" charset="2"/>
              </a:rPr>
              <a:t>-DFHBI useful because its </a:t>
            </a:r>
            <a:r>
              <a:rPr lang="en-US" dirty="0" err="1">
                <a:sym typeface="Wingdings" pitchFamily="2" charset="2"/>
              </a:rPr>
              <a:t>hella</a:t>
            </a:r>
            <a:r>
              <a:rPr lang="en-US" dirty="0">
                <a:sym typeface="Wingdings" pitchFamily="2" charset="2"/>
              </a:rPr>
              <a:t> easy to screen for binding activity, but additional entropy cost to fix that rotatable bond compared with A8S</a:t>
            </a:r>
          </a:p>
          <a:p>
            <a:endParaRPr lang="en-US" dirty="0">
              <a:sym typeface="Wingdings" pitchFamily="2" charset="2"/>
            </a:endParaRPr>
          </a:p>
          <a:p>
            <a:r>
              <a:rPr lang="en-US" dirty="0">
                <a:sym typeface="Wingdings" pitchFamily="2" charset="2"/>
              </a:rPr>
              <a:t>-NTF2 backbones disadvantageous in that they don’t crystallize, I will get MPNN designed Rossman folds from the homies and try to get high quality designs from these as well </a:t>
            </a:r>
          </a:p>
          <a:p>
            <a:endParaRPr lang="en-US" dirty="0">
              <a:sym typeface="Wingdings" pitchFamily="2" charset="2"/>
            </a:endParaRPr>
          </a:p>
          <a:p>
            <a:r>
              <a:rPr lang="en-US" dirty="0">
                <a:sym typeface="Wingdings" pitchFamily="2" charset="2"/>
              </a:rPr>
              <a:t>-Would be interesting to get designs with comparable quality metrics but unique designed </a:t>
            </a:r>
            <a:r>
              <a:rPr lang="en-US" dirty="0" err="1">
                <a:sym typeface="Wingdings" pitchFamily="2" charset="2"/>
              </a:rPr>
              <a:t>hbond</a:t>
            </a:r>
            <a:r>
              <a:rPr lang="en-US" dirty="0">
                <a:sym typeface="Wingdings" pitchFamily="2" charset="2"/>
              </a:rPr>
              <a:t> networks, compare structures, binding affinities, kinetics, etc. </a:t>
            </a:r>
          </a:p>
        </p:txBody>
      </p:sp>
    </p:spTree>
    <p:extLst>
      <p:ext uri="{BB962C8B-B14F-4D97-AF65-F5344CB8AC3E}">
        <p14:creationId xmlns:p14="http://schemas.microsoft.com/office/powerpoint/2010/main" val="1671759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2F9DE1-A1BE-1443-BCED-FB4323FEF0EB}"/>
              </a:ext>
            </a:extLst>
          </p:cNvPr>
          <p:cNvSpPr txBox="1"/>
          <p:nvPr/>
        </p:nvSpPr>
        <p:spPr>
          <a:xfrm>
            <a:off x="643978" y="523154"/>
            <a:ext cx="10377104" cy="830997"/>
          </a:xfrm>
          <a:prstGeom prst="rect">
            <a:avLst/>
          </a:prstGeom>
          <a:noFill/>
        </p:spPr>
        <p:txBody>
          <a:bodyPr wrap="square" rtlCol="0">
            <a:spAutoFit/>
          </a:bodyPr>
          <a:lstStyle/>
          <a:p>
            <a:pPr algn="ctr"/>
            <a:r>
              <a:rPr lang="en-US" sz="2400" b="1" dirty="0"/>
              <a:t>Thank you for your attention </a:t>
            </a:r>
            <a:r>
              <a:rPr lang="en-US" sz="2400" b="1" dirty="0">
                <a:sym typeface="Wingdings" pitchFamily="2" charset="2"/>
              </a:rPr>
              <a:t>:)</a:t>
            </a:r>
          </a:p>
          <a:p>
            <a:pPr algn="ctr"/>
            <a:endParaRPr lang="en-US" sz="2400" b="1" dirty="0">
              <a:sym typeface="Wingdings" pitchFamily="2" charset="2"/>
            </a:endParaRPr>
          </a:p>
        </p:txBody>
      </p:sp>
      <p:pic>
        <p:nvPicPr>
          <p:cNvPr id="4" name="Picture 3">
            <a:extLst>
              <a:ext uri="{FF2B5EF4-FFF2-40B4-BE49-F238E27FC236}">
                <a16:creationId xmlns:a16="http://schemas.microsoft.com/office/drawing/2014/main" id="{D1CF3B2B-F46D-9440-9758-F2B801C3E912}"/>
              </a:ext>
            </a:extLst>
          </p:cNvPr>
          <p:cNvPicPr>
            <a:picLocks noChangeAspect="1"/>
          </p:cNvPicPr>
          <p:nvPr/>
        </p:nvPicPr>
        <p:blipFill rotWithShape="1">
          <a:blip r:embed="rId2"/>
          <a:srcRect t="24406" b="24294"/>
          <a:stretch/>
        </p:blipFill>
        <p:spPr>
          <a:xfrm>
            <a:off x="0" y="938652"/>
            <a:ext cx="4976733" cy="5525413"/>
          </a:xfrm>
          <a:prstGeom prst="rect">
            <a:avLst/>
          </a:prstGeom>
        </p:spPr>
      </p:pic>
      <p:sp>
        <p:nvSpPr>
          <p:cNvPr id="5" name="TextBox 4">
            <a:extLst>
              <a:ext uri="{FF2B5EF4-FFF2-40B4-BE49-F238E27FC236}">
                <a16:creationId xmlns:a16="http://schemas.microsoft.com/office/drawing/2014/main" id="{439EE305-8193-5E4B-9834-17071BC1D598}"/>
              </a:ext>
            </a:extLst>
          </p:cNvPr>
          <p:cNvSpPr txBox="1"/>
          <p:nvPr/>
        </p:nvSpPr>
        <p:spPr>
          <a:xfrm>
            <a:off x="6096000" y="2882685"/>
            <a:ext cx="2902269" cy="923330"/>
          </a:xfrm>
          <a:prstGeom prst="rect">
            <a:avLst/>
          </a:prstGeom>
          <a:noFill/>
        </p:spPr>
        <p:txBody>
          <a:bodyPr wrap="none" rtlCol="0">
            <a:spAutoFit/>
          </a:bodyPr>
          <a:lstStyle/>
          <a:p>
            <a:r>
              <a:rPr lang="en-US" dirty="0" err="1"/>
              <a:t>Ssuggestions</a:t>
            </a:r>
            <a:r>
              <a:rPr lang="en-US" dirty="0"/>
              <a:t>:</a:t>
            </a:r>
          </a:p>
          <a:p>
            <a:r>
              <a:rPr lang="en-US" dirty="0"/>
              <a:t>Make designs for digoxigenin</a:t>
            </a:r>
          </a:p>
          <a:p>
            <a:endParaRPr lang="en-US" dirty="0"/>
          </a:p>
        </p:txBody>
      </p:sp>
    </p:spTree>
    <p:extLst>
      <p:ext uri="{BB962C8B-B14F-4D97-AF65-F5344CB8AC3E}">
        <p14:creationId xmlns:p14="http://schemas.microsoft.com/office/powerpoint/2010/main" val="828581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E9AF9E-2542-EB40-9F4C-4E61F3B1A87C}"/>
              </a:ext>
            </a:extLst>
          </p:cNvPr>
          <p:cNvSpPr txBox="1"/>
          <p:nvPr/>
        </p:nvSpPr>
        <p:spPr>
          <a:xfrm>
            <a:off x="4377837" y="2967335"/>
            <a:ext cx="3436325" cy="461665"/>
          </a:xfrm>
          <a:prstGeom prst="rect">
            <a:avLst/>
          </a:prstGeom>
          <a:noFill/>
        </p:spPr>
        <p:txBody>
          <a:bodyPr wrap="none" rtlCol="0">
            <a:spAutoFit/>
          </a:bodyPr>
          <a:lstStyle/>
          <a:p>
            <a:pPr algn="ctr"/>
            <a:r>
              <a:rPr lang="en-US" sz="2400" b="1" dirty="0"/>
              <a:t>Subgroup 19 August 2022</a:t>
            </a:r>
          </a:p>
        </p:txBody>
      </p:sp>
    </p:spTree>
    <p:extLst>
      <p:ext uri="{BB962C8B-B14F-4D97-AF65-F5344CB8AC3E}">
        <p14:creationId xmlns:p14="http://schemas.microsoft.com/office/powerpoint/2010/main" val="1819530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6D2BC-58C9-5E4A-A211-369AB4C60A04}"/>
              </a:ext>
            </a:extLst>
          </p:cNvPr>
          <p:cNvSpPr txBox="1"/>
          <p:nvPr/>
        </p:nvSpPr>
        <p:spPr>
          <a:xfrm>
            <a:off x="4733447" y="80903"/>
            <a:ext cx="2725106" cy="461665"/>
          </a:xfrm>
          <a:prstGeom prst="rect">
            <a:avLst/>
          </a:prstGeom>
          <a:noFill/>
        </p:spPr>
        <p:txBody>
          <a:bodyPr wrap="none" rtlCol="0">
            <a:spAutoFit/>
          </a:bodyPr>
          <a:lstStyle/>
          <a:p>
            <a:pPr algn="ctr"/>
            <a:r>
              <a:rPr lang="en-US" sz="2400" b="1" dirty="0"/>
              <a:t>Updates to Protocol</a:t>
            </a:r>
          </a:p>
        </p:txBody>
      </p:sp>
      <p:sp>
        <p:nvSpPr>
          <p:cNvPr id="5" name="TextBox 4">
            <a:extLst>
              <a:ext uri="{FF2B5EF4-FFF2-40B4-BE49-F238E27FC236}">
                <a16:creationId xmlns:a16="http://schemas.microsoft.com/office/drawing/2014/main" id="{387DD620-B15E-534D-B633-60C95EE1FBBB}"/>
              </a:ext>
            </a:extLst>
          </p:cNvPr>
          <p:cNvSpPr txBox="1"/>
          <p:nvPr/>
        </p:nvSpPr>
        <p:spPr>
          <a:xfrm>
            <a:off x="123825" y="960120"/>
            <a:ext cx="11944350" cy="535531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BSFF search for fragment containing molecules in PDB is now exhaustive/consistent</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r>
              <a:rPr lang="en-US" dirty="0"/>
              <a:t>Only hydrogen bonds with distance &lt;= 2.4 angstroms allowed in motifs (discarding highly populated clusters around 3.4 angstroms representing water-mediated </a:t>
            </a:r>
            <a:r>
              <a:rPr lang="en-US" dirty="0" err="1"/>
              <a:t>hbonds</a:t>
            </a:r>
            <a:r>
              <a:rPr lang="en-US" dirty="0"/>
              <a:t>)</a:t>
            </a:r>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r>
              <a:rPr lang="en-US" dirty="0"/>
              <a:t>Incorporating AF/</a:t>
            </a:r>
            <a:r>
              <a:rPr lang="en-US" dirty="0" err="1"/>
              <a:t>ProteinMPNN</a:t>
            </a:r>
            <a:r>
              <a:rPr lang="en-US" dirty="0"/>
              <a:t> into design workflow</a:t>
            </a:r>
          </a:p>
          <a:p>
            <a:pPr>
              <a:lnSpc>
                <a:spcPct val="200000"/>
              </a:lnSpc>
            </a:pPr>
            <a:r>
              <a:rPr lang="en-US" dirty="0"/>
              <a:t>	</a:t>
            </a:r>
            <a:r>
              <a:rPr lang="en-US" dirty="0">
                <a:sym typeface="Wingdings" pitchFamily="2" charset="2"/>
              </a:rPr>
              <a:t>scaffold library now = 419 MPNN redesigned LUCS NTF2 structures with AF2 </a:t>
            </a:r>
            <a:r>
              <a:rPr lang="en-US" dirty="0" err="1">
                <a:sym typeface="Wingdings" pitchFamily="2" charset="2"/>
              </a:rPr>
              <a:t>plddt</a:t>
            </a:r>
            <a:r>
              <a:rPr lang="en-US" dirty="0">
                <a:sym typeface="Wingdings" pitchFamily="2" charset="2"/>
              </a:rPr>
              <a:t> &gt;=80.0</a:t>
            </a:r>
          </a:p>
          <a:p>
            <a:pPr>
              <a:lnSpc>
                <a:spcPct val="200000"/>
              </a:lnSpc>
            </a:pPr>
            <a:r>
              <a:rPr lang="en-US" dirty="0">
                <a:sym typeface="Wingdings" pitchFamily="2" charset="2"/>
              </a:rPr>
              <a:t>	match design protocol = FDMPNN (no design on binding site residues)AF2FastRelax w/ match </a:t>
            </a:r>
            <a:r>
              <a:rPr lang="en-US" dirty="0" err="1">
                <a:sym typeface="Wingdings" pitchFamily="2" charset="2"/>
              </a:rPr>
              <a:t>cstsscore</a:t>
            </a:r>
            <a:endParaRPr lang="en-US" dirty="0"/>
          </a:p>
          <a:p>
            <a:pPr>
              <a:lnSpc>
                <a:spcPct val="200000"/>
              </a:lnSpc>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03918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DB2FF6-3F12-154A-91D3-CC9EB7EF9A7B}"/>
              </a:ext>
            </a:extLst>
          </p:cNvPr>
          <p:cNvSpPr txBox="1"/>
          <p:nvPr/>
        </p:nvSpPr>
        <p:spPr>
          <a:xfrm>
            <a:off x="1077482" y="148590"/>
            <a:ext cx="9751708" cy="1846659"/>
          </a:xfrm>
          <a:prstGeom prst="rect">
            <a:avLst/>
          </a:prstGeom>
          <a:noFill/>
        </p:spPr>
        <p:txBody>
          <a:bodyPr wrap="none" rtlCol="0">
            <a:spAutoFit/>
          </a:bodyPr>
          <a:lstStyle/>
          <a:p>
            <a:pPr algn="ctr"/>
            <a:r>
              <a:rPr lang="en-US" sz="2400" b="1" dirty="0">
                <a:sym typeface="Wingdings" pitchFamily="2" charset="2"/>
              </a:rPr>
              <a:t>125 NTF2 structures in current library redesigned with MPNN: Round 2</a:t>
            </a:r>
          </a:p>
          <a:p>
            <a:pPr algn="ctr"/>
            <a:r>
              <a:rPr lang="en-US" dirty="0" err="1">
                <a:sym typeface="Wingdings" pitchFamily="2" charset="2"/>
              </a:rPr>
              <a:t>FastRelax</a:t>
            </a:r>
            <a:r>
              <a:rPr lang="en-US" dirty="0">
                <a:sym typeface="Wingdings" pitchFamily="2" charset="2"/>
              </a:rPr>
              <a:t> 125 highest </a:t>
            </a:r>
            <a:r>
              <a:rPr lang="en-US" dirty="0" err="1">
                <a:sym typeface="Wingdings" pitchFamily="2" charset="2"/>
              </a:rPr>
              <a:t>plddt</a:t>
            </a:r>
            <a:r>
              <a:rPr lang="en-US" dirty="0">
                <a:sym typeface="Wingdings" pitchFamily="2" charset="2"/>
              </a:rPr>
              <a:t> structures for each bb and submit for another round of design with MPNN</a:t>
            </a:r>
          </a:p>
          <a:p>
            <a:pPr algn="ctr"/>
            <a:r>
              <a:rPr lang="en-US" dirty="0">
                <a:sym typeface="Wingdings" pitchFamily="2" charset="2"/>
              </a:rPr>
              <a:t>Temp=0.15; 1000 seqs per backbone</a:t>
            </a:r>
          </a:p>
          <a:p>
            <a:pPr algn="ctr"/>
            <a:r>
              <a:rPr lang="en-US" dirty="0">
                <a:sym typeface="Wingdings" pitchFamily="2" charset="2"/>
              </a:rPr>
              <a:t>10 best scoring sequences for each backbone submitted to AF</a:t>
            </a:r>
          </a:p>
          <a:p>
            <a:pPr algn="ctr"/>
            <a:r>
              <a:rPr lang="en-US" b="1" dirty="0">
                <a:sym typeface="Wingdings" pitchFamily="2" charset="2"/>
              </a:rPr>
              <a:t>Distribution of avg </a:t>
            </a:r>
            <a:r>
              <a:rPr lang="en-US" b="1" dirty="0" err="1">
                <a:sym typeface="Wingdings" pitchFamily="2" charset="2"/>
              </a:rPr>
              <a:t>plddts</a:t>
            </a:r>
            <a:r>
              <a:rPr lang="en-US" b="1" dirty="0">
                <a:sym typeface="Wingdings" pitchFamily="2" charset="2"/>
              </a:rPr>
              <a:t> for 125 original structures and 1250 selected MPNN designs </a:t>
            </a:r>
          </a:p>
          <a:p>
            <a:pPr algn="ctr"/>
            <a:r>
              <a:rPr lang="en-US" b="1" dirty="0">
                <a:sym typeface="Wingdings" pitchFamily="2" charset="2"/>
              </a:rPr>
              <a:t>along with 125 highest </a:t>
            </a:r>
            <a:r>
              <a:rPr lang="en-US" b="1" dirty="0" err="1">
                <a:sym typeface="Wingdings" pitchFamily="2" charset="2"/>
              </a:rPr>
              <a:t>plddt</a:t>
            </a:r>
            <a:r>
              <a:rPr lang="en-US" b="1" dirty="0">
                <a:sym typeface="Wingdings" pitchFamily="2" charset="2"/>
              </a:rPr>
              <a:t> structures for each backbone:</a:t>
            </a:r>
          </a:p>
        </p:txBody>
      </p:sp>
      <p:pic>
        <p:nvPicPr>
          <p:cNvPr id="7" name="Picture 6">
            <a:extLst>
              <a:ext uri="{FF2B5EF4-FFF2-40B4-BE49-F238E27FC236}">
                <a16:creationId xmlns:a16="http://schemas.microsoft.com/office/drawing/2014/main" id="{7B8F75B8-3EB9-1A42-B4D4-B588A4E35EAB}"/>
              </a:ext>
            </a:extLst>
          </p:cNvPr>
          <p:cNvPicPr>
            <a:picLocks noChangeAspect="1"/>
          </p:cNvPicPr>
          <p:nvPr/>
        </p:nvPicPr>
        <p:blipFill>
          <a:blip r:embed="rId2"/>
          <a:stretch>
            <a:fillRect/>
          </a:stretch>
        </p:blipFill>
        <p:spPr>
          <a:xfrm>
            <a:off x="482329" y="1995249"/>
            <a:ext cx="6163887" cy="4626258"/>
          </a:xfrm>
          <a:prstGeom prst="rect">
            <a:avLst/>
          </a:prstGeom>
        </p:spPr>
      </p:pic>
      <p:sp>
        <p:nvSpPr>
          <p:cNvPr id="8" name="TextBox 7">
            <a:extLst>
              <a:ext uri="{FF2B5EF4-FFF2-40B4-BE49-F238E27FC236}">
                <a16:creationId xmlns:a16="http://schemas.microsoft.com/office/drawing/2014/main" id="{FD0F4902-BD8C-2B4A-8FFE-8C91BBAC1DE1}"/>
              </a:ext>
            </a:extLst>
          </p:cNvPr>
          <p:cNvSpPr txBox="1"/>
          <p:nvPr/>
        </p:nvSpPr>
        <p:spPr>
          <a:xfrm>
            <a:off x="6646216" y="2784884"/>
            <a:ext cx="449943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Second round of MPNN increases mean </a:t>
            </a:r>
            <a:r>
              <a:rPr lang="en-US" sz="2400" dirty="0" err="1"/>
              <a:t>plddt</a:t>
            </a:r>
            <a:r>
              <a:rPr lang="en-US" sz="2400" dirty="0"/>
              <a:t> from ~73 to ~79 (~63 for originals)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After round 2, the mean </a:t>
            </a:r>
            <a:r>
              <a:rPr lang="en-US" sz="2400" dirty="0" err="1"/>
              <a:t>plddt</a:t>
            </a:r>
            <a:r>
              <a:rPr lang="en-US" sz="2400" dirty="0"/>
              <a:t> for the best design for each backbone increases from ~88 to ~91</a:t>
            </a:r>
          </a:p>
        </p:txBody>
      </p:sp>
    </p:spTree>
    <p:extLst>
      <p:ext uri="{BB962C8B-B14F-4D97-AF65-F5344CB8AC3E}">
        <p14:creationId xmlns:p14="http://schemas.microsoft.com/office/powerpoint/2010/main" val="1815724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1F52FF-C711-B14F-8699-9E692998386C}"/>
              </a:ext>
            </a:extLst>
          </p:cNvPr>
          <p:cNvPicPr>
            <a:picLocks noChangeAspect="1"/>
          </p:cNvPicPr>
          <p:nvPr/>
        </p:nvPicPr>
        <p:blipFill>
          <a:blip r:embed="rId2"/>
          <a:stretch>
            <a:fillRect/>
          </a:stretch>
        </p:blipFill>
        <p:spPr>
          <a:xfrm>
            <a:off x="6562696" y="862429"/>
            <a:ext cx="5376837" cy="4611840"/>
          </a:xfrm>
          <a:prstGeom prst="rect">
            <a:avLst/>
          </a:prstGeom>
        </p:spPr>
      </p:pic>
      <p:sp>
        <p:nvSpPr>
          <p:cNvPr id="18" name="TextBox 17">
            <a:extLst>
              <a:ext uri="{FF2B5EF4-FFF2-40B4-BE49-F238E27FC236}">
                <a16:creationId xmlns:a16="http://schemas.microsoft.com/office/drawing/2014/main" id="{D207A821-F0B3-0547-9B7C-163BF665E8C4}"/>
              </a:ext>
            </a:extLst>
          </p:cNvPr>
          <p:cNvSpPr txBox="1"/>
          <p:nvPr/>
        </p:nvSpPr>
        <p:spPr>
          <a:xfrm>
            <a:off x="6562696" y="5566602"/>
            <a:ext cx="5276628" cy="923330"/>
          </a:xfrm>
          <a:prstGeom prst="rect">
            <a:avLst/>
          </a:prstGeom>
          <a:noFill/>
        </p:spPr>
        <p:txBody>
          <a:bodyPr wrap="square" rtlCol="0">
            <a:spAutoFit/>
          </a:bodyPr>
          <a:lstStyle/>
          <a:p>
            <a:pPr algn="ctr"/>
            <a:r>
              <a:rPr lang="en-US" dirty="0"/>
              <a:t>Close up of a matched binding site for </a:t>
            </a:r>
            <a:r>
              <a:rPr lang="en-US" dirty="0" err="1"/>
              <a:t>Fasudil</a:t>
            </a:r>
            <a:r>
              <a:rPr lang="en-US" dirty="0"/>
              <a:t> showing hydrogen bond network between ligand and motif residues</a:t>
            </a:r>
          </a:p>
        </p:txBody>
      </p:sp>
      <p:pic>
        <p:nvPicPr>
          <p:cNvPr id="19" name="Picture 18" descr="Chart, radar chart&#10;&#10;Description automatically generated">
            <a:extLst>
              <a:ext uri="{FF2B5EF4-FFF2-40B4-BE49-F238E27FC236}">
                <a16:creationId xmlns:a16="http://schemas.microsoft.com/office/drawing/2014/main" id="{C2E12C87-8198-AC4F-AE2E-83ACDE9DC773}"/>
              </a:ext>
            </a:extLst>
          </p:cNvPr>
          <p:cNvPicPr>
            <a:picLocks noChangeAspect="1"/>
          </p:cNvPicPr>
          <p:nvPr/>
        </p:nvPicPr>
        <p:blipFill>
          <a:blip r:embed="rId3"/>
          <a:stretch>
            <a:fillRect/>
          </a:stretch>
        </p:blipFill>
        <p:spPr>
          <a:xfrm>
            <a:off x="896249" y="4977700"/>
            <a:ext cx="1534394" cy="1534394"/>
          </a:xfrm>
          <a:prstGeom prst="rect">
            <a:avLst/>
          </a:prstGeom>
        </p:spPr>
      </p:pic>
      <p:pic>
        <p:nvPicPr>
          <p:cNvPr id="20" name="Picture 19" descr="Diagram&#10;&#10;Description automatically generated">
            <a:extLst>
              <a:ext uri="{FF2B5EF4-FFF2-40B4-BE49-F238E27FC236}">
                <a16:creationId xmlns:a16="http://schemas.microsoft.com/office/drawing/2014/main" id="{52E323B3-9ADE-1D48-9274-66EC982DD9AD}"/>
              </a:ext>
            </a:extLst>
          </p:cNvPr>
          <p:cNvPicPr>
            <a:picLocks noChangeAspect="1"/>
          </p:cNvPicPr>
          <p:nvPr/>
        </p:nvPicPr>
        <p:blipFill>
          <a:blip r:embed="rId4"/>
          <a:stretch>
            <a:fillRect/>
          </a:stretch>
        </p:blipFill>
        <p:spPr>
          <a:xfrm>
            <a:off x="4323611" y="2813465"/>
            <a:ext cx="1534394" cy="1534394"/>
          </a:xfrm>
          <a:prstGeom prst="rect">
            <a:avLst/>
          </a:prstGeom>
        </p:spPr>
      </p:pic>
      <p:pic>
        <p:nvPicPr>
          <p:cNvPr id="21" name="Picture 20" descr="Diagram&#10;&#10;Description automatically generated">
            <a:extLst>
              <a:ext uri="{FF2B5EF4-FFF2-40B4-BE49-F238E27FC236}">
                <a16:creationId xmlns:a16="http://schemas.microsoft.com/office/drawing/2014/main" id="{CC4678C2-DA9E-7847-9ED4-0E8F1B75A03D}"/>
              </a:ext>
            </a:extLst>
          </p:cNvPr>
          <p:cNvPicPr>
            <a:picLocks noChangeAspect="1"/>
          </p:cNvPicPr>
          <p:nvPr/>
        </p:nvPicPr>
        <p:blipFill>
          <a:blip r:embed="rId5"/>
          <a:stretch>
            <a:fillRect/>
          </a:stretch>
        </p:blipFill>
        <p:spPr>
          <a:xfrm>
            <a:off x="129052" y="2821710"/>
            <a:ext cx="1534394" cy="1534394"/>
          </a:xfrm>
          <a:prstGeom prst="rect">
            <a:avLst/>
          </a:prstGeom>
        </p:spPr>
      </p:pic>
      <p:pic>
        <p:nvPicPr>
          <p:cNvPr id="22" name="Picture 21" descr="Diagram, engineering drawing&#10;&#10;Description automatically generated">
            <a:extLst>
              <a:ext uri="{FF2B5EF4-FFF2-40B4-BE49-F238E27FC236}">
                <a16:creationId xmlns:a16="http://schemas.microsoft.com/office/drawing/2014/main" id="{29D5AA0B-B9A6-B942-B8FC-1739C274AE07}"/>
              </a:ext>
            </a:extLst>
          </p:cNvPr>
          <p:cNvPicPr>
            <a:picLocks noChangeAspect="1"/>
          </p:cNvPicPr>
          <p:nvPr/>
        </p:nvPicPr>
        <p:blipFill>
          <a:blip r:embed="rId6"/>
          <a:stretch>
            <a:fillRect/>
          </a:stretch>
        </p:blipFill>
        <p:spPr>
          <a:xfrm>
            <a:off x="3556414" y="4994189"/>
            <a:ext cx="1534394" cy="1534394"/>
          </a:xfrm>
          <a:prstGeom prst="rect">
            <a:avLst/>
          </a:prstGeom>
        </p:spPr>
      </p:pic>
      <p:sp>
        <p:nvSpPr>
          <p:cNvPr id="23" name="TextBox 22">
            <a:extLst>
              <a:ext uri="{FF2B5EF4-FFF2-40B4-BE49-F238E27FC236}">
                <a16:creationId xmlns:a16="http://schemas.microsoft.com/office/drawing/2014/main" id="{4F1CDABC-34A7-374A-AF07-B3045DD97045}"/>
              </a:ext>
            </a:extLst>
          </p:cNvPr>
          <p:cNvSpPr txBox="1"/>
          <p:nvPr/>
        </p:nvSpPr>
        <p:spPr>
          <a:xfrm>
            <a:off x="3280899" y="4347859"/>
            <a:ext cx="1952655" cy="646330"/>
          </a:xfrm>
          <a:prstGeom prst="rect">
            <a:avLst/>
          </a:prstGeom>
          <a:noFill/>
        </p:spPr>
        <p:txBody>
          <a:bodyPr wrap="square" rtlCol="0">
            <a:spAutoFit/>
          </a:bodyPr>
          <a:lstStyle/>
          <a:p>
            <a:pPr algn="ctr"/>
            <a:r>
              <a:rPr lang="en-US" dirty="0" err="1"/>
              <a:t>Silmitasertib</a:t>
            </a:r>
            <a:r>
              <a:rPr lang="en-US" dirty="0"/>
              <a:t> – 365 matches</a:t>
            </a:r>
          </a:p>
        </p:txBody>
      </p:sp>
      <p:sp>
        <p:nvSpPr>
          <p:cNvPr id="24" name="TextBox 23">
            <a:extLst>
              <a:ext uri="{FF2B5EF4-FFF2-40B4-BE49-F238E27FC236}">
                <a16:creationId xmlns:a16="http://schemas.microsoft.com/office/drawing/2014/main" id="{114AA3C3-5E8E-1B42-B11D-797399769DDE}"/>
              </a:ext>
            </a:extLst>
          </p:cNvPr>
          <p:cNvSpPr txBox="1"/>
          <p:nvPr/>
        </p:nvSpPr>
        <p:spPr>
          <a:xfrm>
            <a:off x="0" y="2183624"/>
            <a:ext cx="1681274" cy="646331"/>
          </a:xfrm>
          <a:prstGeom prst="rect">
            <a:avLst/>
          </a:prstGeom>
          <a:noFill/>
        </p:spPr>
        <p:txBody>
          <a:bodyPr wrap="square" rtlCol="0">
            <a:spAutoFit/>
          </a:bodyPr>
          <a:lstStyle/>
          <a:p>
            <a:pPr algn="ctr"/>
            <a:r>
              <a:rPr lang="en-US" dirty="0" err="1"/>
              <a:t>Fasudil</a:t>
            </a:r>
            <a:r>
              <a:rPr lang="en-US" dirty="0"/>
              <a:t> – 952 matches</a:t>
            </a:r>
          </a:p>
        </p:txBody>
      </p:sp>
      <p:sp>
        <p:nvSpPr>
          <p:cNvPr id="25" name="TextBox 24">
            <a:extLst>
              <a:ext uri="{FF2B5EF4-FFF2-40B4-BE49-F238E27FC236}">
                <a16:creationId xmlns:a16="http://schemas.microsoft.com/office/drawing/2014/main" id="{F042551B-911B-DC46-A8CE-2AD85AE11D06}"/>
              </a:ext>
            </a:extLst>
          </p:cNvPr>
          <p:cNvSpPr txBox="1"/>
          <p:nvPr/>
        </p:nvSpPr>
        <p:spPr>
          <a:xfrm>
            <a:off x="706981" y="4347859"/>
            <a:ext cx="1952655" cy="646331"/>
          </a:xfrm>
          <a:prstGeom prst="rect">
            <a:avLst/>
          </a:prstGeom>
          <a:noFill/>
        </p:spPr>
        <p:txBody>
          <a:bodyPr wrap="square" rtlCol="0">
            <a:spAutoFit/>
          </a:bodyPr>
          <a:lstStyle/>
          <a:p>
            <a:pPr algn="ctr"/>
            <a:r>
              <a:rPr lang="en-US" dirty="0"/>
              <a:t>Abscisic Acid – 5,076 matches</a:t>
            </a:r>
          </a:p>
        </p:txBody>
      </p:sp>
      <p:sp>
        <p:nvSpPr>
          <p:cNvPr id="26" name="TextBox 25">
            <a:extLst>
              <a:ext uri="{FF2B5EF4-FFF2-40B4-BE49-F238E27FC236}">
                <a16:creationId xmlns:a16="http://schemas.microsoft.com/office/drawing/2014/main" id="{1532F6AF-BDC6-8F42-8787-81AB028444B2}"/>
              </a:ext>
            </a:extLst>
          </p:cNvPr>
          <p:cNvSpPr txBox="1"/>
          <p:nvPr/>
        </p:nvSpPr>
        <p:spPr>
          <a:xfrm>
            <a:off x="3933731" y="2135497"/>
            <a:ext cx="2314154" cy="646331"/>
          </a:xfrm>
          <a:prstGeom prst="rect">
            <a:avLst/>
          </a:prstGeom>
          <a:noFill/>
        </p:spPr>
        <p:txBody>
          <a:bodyPr wrap="square" rtlCol="0">
            <a:spAutoFit/>
          </a:bodyPr>
          <a:lstStyle/>
          <a:p>
            <a:pPr algn="ctr"/>
            <a:r>
              <a:rPr lang="en-US" dirty="0"/>
              <a:t>Diclofenac – 2,176 matches</a:t>
            </a:r>
          </a:p>
        </p:txBody>
      </p:sp>
      <p:sp>
        <p:nvSpPr>
          <p:cNvPr id="27" name="TextBox 26">
            <a:extLst>
              <a:ext uri="{FF2B5EF4-FFF2-40B4-BE49-F238E27FC236}">
                <a16:creationId xmlns:a16="http://schemas.microsoft.com/office/drawing/2014/main" id="{403679CD-42B3-E447-8714-6D09FA65CB28}"/>
              </a:ext>
            </a:extLst>
          </p:cNvPr>
          <p:cNvSpPr txBox="1"/>
          <p:nvPr/>
        </p:nvSpPr>
        <p:spPr>
          <a:xfrm>
            <a:off x="1893" y="862429"/>
            <a:ext cx="6118833"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9,234 high-fidelity matches across all targets (relevant distances allowed to deviate 0.3 angstroms, angles 5-15 degrees)</a:t>
            </a:r>
          </a:p>
        </p:txBody>
      </p:sp>
      <p:pic>
        <p:nvPicPr>
          <p:cNvPr id="30" name="Picture 29" descr="Diagram, schematic&#10;&#10;Description automatically generated">
            <a:extLst>
              <a:ext uri="{FF2B5EF4-FFF2-40B4-BE49-F238E27FC236}">
                <a16:creationId xmlns:a16="http://schemas.microsoft.com/office/drawing/2014/main" id="{E02ED4DF-CA61-1D40-91FF-3FE1D4CA212E}"/>
              </a:ext>
            </a:extLst>
          </p:cNvPr>
          <p:cNvPicPr>
            <a:picLocks noChangeAspect="1"/>
          </p:cNvPicPr>
          <p:nvPr/>
        </p:nvPicPr>
        <p:blipFill>
          <a:blip r:embed="rId7"/>
          <a:stretch>
            <a:fillRect/>
          </a:stretch>
        </p:blipFill>
        <p:spPr>
          <a:xfrm>
            <a:off x="2302358" y="2829955"/>
            <a:ext cx="1517904" cy="1517904"/>
          </a:xfrm>
          <a:prstGeom prst="rect">
            <a:avLst/>
          </a:prstGeom>
        </p:spPr>
      </p:pic>
      <p:sp>
        <p:nvSpPr>
          <p:cNvPr id="31" name="TextBox 30">
            <a:extLst>
              <a:ext uri="{FF2B5EF4-FFF2-40B4-BE49-F238E27FC236}">
                <a16:creationId xmlns:a16="http://schemas.microsoft.com/office/drawing/2014/main" id="{E5DEB311-1A1D-214B-A2B9-997420DFFF67}"/>
              </a:ext>
            </a:extLst>
          </p:cNvPr>
          <p:cNvSpPr txBox="1"/>
          <p:nvPr/>
        </p:nvSpPr>
        <p:spPr>
          <a:xfrm>
            <a:off x="1860388" y="2183624"/>
            <a:ext cx="2314153" cy="646331"/>
          </a:xfrm>
          <a:prstGeom prst="rect">
            <a:avLst/>
          </a:prstGeom>
          <a:noFill/>
        </p:spPr>
        <p:txBody>
          <a:bodyPr wrap="square" rtlCol="0">
            <a:spAutoFit/>
          </a:bodyPr>
          <a:lstStyle/>
          <a:p>
            <a:pPr algn="ctr"/>
            <a:r>
              <a:rPr lang="en-US" dirty="0"/>
              <a:t>Naproxen – 665 matches</a:t>
            </a:r>
          </a:p>
        </p:txBody>
      </p:sp>
      <p:sp>
        <p:nvSpPr>
          <p:cNvPr id="16" name="TextBox 15">
            <a:extLst>
              <a:ext uri="{FF2B5EF4-FFF2-40B4-BE49-F238E27FC236}">
                <a16:creationId xmlns:a16="http://schemas.microsoft.com/office/drawing/2014/main" id="{090D07DC-E8D4-5545-83AC-E8AC9702943F}"/>
              </a:ext>
            </a:extLst>
          </p:cNvPr>
          <p:cNvSpPr txBox="1"/>
          <p:nvPr/>
        </p:nvSpPr>
        <p:spPr>
          <a:xfrm>
            <a:off x="2430643" y="-4628"/>
            <a:ext cx="7113358" cy="830997"/>
          </a:xfrm>
          <a:prstGeom prst="rect">
            <a:avLst/>
          </a:prstGeom>
          <a:noFill/>
        </p:spPr>
        <p:txBody>
          <a:bodyPr wrap="none" rtlCol="0">
            <a:spAutoFit/>
          </a:bodyPr>
          <a:lstStyle/>
          <a:p>
            <a:pPr algn="ctr"/>
            <a:r>
              <a:rPr lang="en-US" sz="2400" b="1" dirty="0"/>
              <a:t>Matching motifs for </a:t>
            </a:r>
            <a:r>
              <a:rPr lang="en-US" sz="2400" b="1" u="sng" dirty="0"/>
              <a:t>one molecule with many scaffolds</a:t>
            </a:r>
          </a:p>
          <a:p>
            <a:pPr algn="ctr"/>
            <a:r>
              <a:rPr lang="en-US" sz="2400" b="1" dirty="0">
                <a:highlight>
                  <a:srgbClr val="FFFF00"/>
                </a:highlight>
              </a:rPr>
              <a:t>Get at least hundreds of matches for each target</a:t>
            </a:r>
          </a:p>
        </p:txBody>
      </p:sp>
    </p:spTree>
    <p:extLst>
      <p:ext uri="{BB962C8B-B14F-4D97-AF65-F5344CB8AC3E}">
        <p14:creationId xmlns:p14="http://schemas.microsoft.com/office/powerpoint/2010/main" val="2913955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F546A-605A-474E-932E-6F85CC0FC005}"/>
              </a:ext>
            </a:extLst>
          </p:cNvPr>
          <p:cNvSpPr txBox="1"/>
          <p:nvPr/>
        </p:nvSpPr>
        <p:spPr>
          <a:xfrm>
            <a:off x="819094" y="148590"/>
            <a:ext cx="10268517" cy="1200329"/>
          </a:xfrm>
          <a:prstGeom prst="rect">
            <a:avLst/>
          </a:prstGeom>
          <a:noFill/>
        </p:spPr>
        <p:txBody>
          <a:bodyPr wrap="none" rtlCol="0">
            <a:spAutoFit/>
          </a:bodyPr>
          <a:lstStyle/>
          <a:p>
            <a:pPr algn="ctr"/>
            <a:r>
              <a:rPr lang="en-US" sz="2400" b="1" dirty="0">
                <a:sym typeface="Wingdings" pitchFamily="2" charset="2"/>
              </a:rPr>
              <a:t>419 Designs Selected for Matching</a:t>
            </a:r>
          </a:p>
          <a:p>
            <a:pPr algn="ctr"/>
            <a:r>
              <a:rPr lang="en-US" sz="2400" dirty="0">
                <a:sym typeface="Wingdings" pitchFamily="2" charset="2"/>
              </a:rPr>
              <a:t>= up to 5 for each of 125 backbones, </a:t>
            </a:r>
            <a:r>
              <a:rPr lang="en-US" sz="2400" dirty="0" err="1">
                <a:sym typeface="Wingdings" pitchFamily="2" charset="2"/>
              </a:rPr>
              <a:t>plddt</a:t>
            </a:r>
            <a:r>
              <a:rPr lang="en-US" sz="2400" dirty="0">
                <a:sym typeface="Wingdings" pitchFamily="2" charset="2"/>
              </a:rPr>
              <a:t>&gt;80.0</a:t>
            </a:r>
          </a:p>
          <a:p>
            <a:pPr algn="ctr"/>
            <a:r>
              <a:rPr lang="en-US" sz="2400" b="1" dirty="0">
                <a:sym typeface="Wingdings" pitchFamily="2" charset="2"/>
              </a:rPr>
              <a:t>Comparison of Rosetta Metrics for 125 original and 419 selected ‘best’ Designs:</a:t>
            </a:r>
            <a:endParaRPr lang="en-US" b="1" dirty="0">
              <a:sym typeface="Wingdings" pitchFamily="2" charset="2"/>
            </a:endParaRPr>
          </a:p>
        </p:txBody>
      </p:sp>
      <p:pic>
        <p:nvPicPr>
          <p:cNvPr id="5" name="Picture 4">
            <a:extLst>
              <a:ext uri="{FF2B5EF4-FFF2-40B4-BE49-F238E27FC236}">
                <a16:creationId xmlns:a16="http://schemas.microsoft.com/office/drawing/2014/main" id="{9BD1EEAE-DF72-B242-A002-0F9F1BE38D86}"/>
              </a:ext>
            </a:extLst>
          </p:cNvPr>
          <p:cNvPicPr>
            <a:picLocks noChangeAspect="1"/>
          </p:cNvPicPr>
          <p:nvPr/>
        </p:nvPicPr>
        <p:blipFill>
          <a:blip r:embed="rId2"/>
          <a:stretch>
            <a:fillRect/>
          </a:stretch>
        </p:blipFill>
        <p:spPr>
          <a:xfrm>
            <a:off x="260880" y="1348919"/>
            <a:ext cx="6533181" cy="4903429"/>
          </a:xfrm>
          <a:prstGeom prst="rect">
            <a:avLst/>
          </a:prstGeom>
        </p:spPr>
      </p:pic>
      <p:sp>
        <p:nvSpPr>
          <p:cNvPr id="7" name="TextBox 6">
            <a:extLst>
              <a:ext uri="{FF2B5EF4-FFF2-40B4-BE49-F238E27FC236}">
                <a16:creationId xmlns:a16="http://schemas.microsoft.com/office/drawing/2014/main" id="{1BCA0037-CF72-9A4A-9367-773530DC0343}"/>
              </a:ext>
            </a:extLst>
          </p:cNvPr>
          <p:cNvSpPr txBox="1"/>
          <p:nvPr/>
        </p:nvSpPr>
        <p:spPr>
          <a:xfrm>
            <a:off x="7018099" y="3317888"/>
            <a:ext cx="4069512" cy="1200329"/>
          </a:xfrm>
          <a:prstGeom prst="rect">
            <a:avLst/>
          </a:prstGeom>
          <a:noFill/>
        </p:spPr>
        <p:txBody>
          <a:bodyPr wrap="none" rtlCol="0">
            <a:spAutoFit/>
          </a:bodyPr>
          <a:lstStyle/>
          <a:p>
            <a:r>
              <a:rPr lang="en-US" dirty="0"/>
              <a:t>Fa </a:t>
            </a:r>
            <a:r>
              <a:rPr lang="en-US" dirty="0" err="1"/>
              <a:t>atr</a:t>
            </a:r>
            <a:r>
              <a:rPr lang="en-US" dirty="0"/>
              <a:t> lower </a:t>
            </a:r>
          </a:p>
          <a:p>
            <a:r>
              <a:rPr lang="en-US" dirty="0"/>
              <a:t>Fa rep higher </a:t>
            </a:r>
          </a:p>
          <a:p>
            <a:r>
              <a:rPr lang="en-US" dirty="0"/>
              <a:t>Statistical things lower (</a:t>
            </a:r>
            <a:r>
              <a:rPr lang="en-US" dirty="0" err="1"/>
              <a:t>p_aa_pp</a:t>
            </a:r>
            <a:r>
              <a:rPr lang="en-US" dirty="0"/>
              <a:t>, </a:t>
            </a:r>
            <a:r>
              <a:rPr lang="en-US" dirty="0" err="1"/>
              <a:t>fa_dun</a:t>
            </a:r>
            <a:r>
              <a:rPr lang="en-US" dirty="0"/>
              <a:t>)</a:t>
            </a:r>
          </a:p>
          <a:p>
            <a:r>
              <a:rPr lang="en-US" dirty="0"/>
              <a:t>Fa sol higher, </a:t>
            </a:r>
            <a:r>
              <a:rPr lang="en-US" dirty="0" err="1"/>
              <a:t>lk</a:t>
            </a:r>
            <a:r>
              <a:rPr lang="en-US" dirty="0"/>
              <a:t> ball lower </a:t>
            </a:r>
          </a:p>
        </p:txBody>
      </p:sp>
    </p:spTree>
    <p:extLst>
      <p:ext uri="{BB962C8B-B14F-4D97-AF65-F5344CB8AC3E}">
        <p14:creationId xmlns:p14="http://schemas.microsoft.com/office/powerpoint/2010/main" val="37395798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F546A-605A-474E-932E-6F85CC0FC005}"/>
              </a:ext>
            </a:extLst>
          </p:cNvPr>
          <p:cNvSpPr txBox="1"/>
          <p:nvPr/>
        </p:nvSpPr>
        <p:spPr>
          <a:xfrm>
            <a:off x="1777398" y="148590"/>
            <a:ext cx="8351902" cy="1200329"/>
          </a:xfrm>
          <a:prstGeom prst="rect">
            <a:avLst/>
          </a:prstGeom>
          <a:noFill/>
        </p:spPr>
        <p:txBody>
          <a:bodyPr wrap="none" rtlCol="0">
            <a:spAutoFit/>
          </a:bodyPr>
          <a:lstStyle/>
          <a:p>
            <a:pPr algn="ctr"/>
            <a:r>
              <a:rPr lang="en-US" sz="2400" b="1" dirty="0">
                <a:sym typeface="Wingdings" pitchFamily="2" charset="2"/>
              </a:rPr>
              <a:t>419 Designs Selected for Matching</a:t>
            </a:r>
          </a:p>
          <a:p>
            <a:pPr algn="ctr"/>
            <a:r>
              <a:rPr lang="en-US" sz="2400" dirty="0">
                <a:sym typeface="Wingdings" pitchFamily="2" charset="2"/>
              </a:rPr>
              <a:t>= up to 5 for each of 125 backbones, </a:t>
            </a:r>
            <a:r>
              <a:rPr lang="en-US" sz="2400" dirty="0" err="1">
                <a:sym typeface="Wingdings" pitchFamily="2" charset="2"/>
              </a:rPr>
              <a:t>plddt</a:t>
            </a:r>
            <a:r>
              <a:rPr lang="en-US" sz="2400" dirty="0">
                <a:sym typeface="Wingdings" pitchFamily="2" charset="2"/>
              </a:rPr>
              <a:t>&gt;80.0</a:t>
            </a:r>
          </a:p>
          <a:p>
            <a:pPr algn="ctr"/>
            <a:r>
              <a:rPr lang="en-US" sz="2400" b="1" dirty="0">
                <a:sym typeface="Wingdings" pitchFamily="2" charset="2"/>
              </a:rPr>
              <a:t>Comparison of Rosetta Metrics for 125 original and 419 Designs:</a:t>
            </a:r>
            <a:endParaRPr lang="en-US" b="1" dirty="0">
              <a:sym typeface="Wingdings" pitchFamily="2" charset="2"/>
            </a:endParaRPr>
          </a:p>
        </p:txBody>
      </p:sp>
      <p:pic>
        <p:nvPicPr>
          <p:cNvPr id="3" name="Picture 2">
            <a:extLst>
              <a:ext uri="{FF2B5EF4-FFF2-40B4-BE49-F238E27FC236}">
                <a16:creationId xmlns:a16="http://schemas.microsoft.com/office/drawing/2014/main" id="{C8F11A1D-A346-BC4E-B52A-A9D358D1125D}"/>
              </a:ext>
            </a:extLst>
          </p:cNvPr>
          <p:cNvPicPr>
            <a:picLocks noChangeAspect="1"/>
          </p:cNvPicPr>
          <p:nvPr/>
        </p:nvPicPr>
        <p:blipFill>
          <a:blip r:embed="rId2"/>
          <a:stretch>
            <a:fillRect/>
          </a:stretch>
        </p:blipFill>
        <p:spPr>
          <a:xfrm>
            <a:off x="6096001" y="2064527"/>
            <a:ext cx="5854700" cy="4394200"/>
          </a:xfrm>
          <a:prstGeom prst="rect">
            <a:avLst/>
          </a:prstGeom>
        </p:spPr>
      </p:pic>
      <p:sp>
        <p:nvSpPr>
          <p:cNvPr id="6" name="TextBox 5">
            <a:extLst>
              <a:ext uri="{FF2B5EF4-FFF2-40B4-BE49-F238E27FC236}">
                <a16:creationId xmlns:a16="http://schemas.microsoft.com/office/drawing/2014/main" id="{52926852-7895-DA4A-AD84-6D888D28C846}"/>
              </a:ext>
            </a:extLst>
          </p:cNvPr>
          <p:cNvSpPr txBox="1"/>
          <p:nvPr/>
        </p:nvSpPr>
        <p:spPr>
          <a:xfrm>
            <a:off x="8498089" y="1852854"/>
            <a:ext cx="1691873" cy="400110"/>
          </a:xfrm>
          <a:prstGeom prst="rect">
            <a:avLst/>
          </a:prstGeom>
          <a:noFill/>
        </p:spPr>
        <p:txBody>
          <a:bodyPr wrap="none" rtlCol="0">
            <a:spAutoFit/>
          </a:bodyPr>
          <a:lstStyle/>
          <a:p>
            <a:r>
              <a:rPr lang="en-US" sz="2000" b="1" dirty="0"/>
              <a:t>Cavity volume</a:t>
            </a:r>
          </a:p>
        </p:txBody>
      </p:sp>
      <p:pic>
        <p:nvPicPr>
          <p:cNvPr id="7" name="Picture 6">
            <a:extLst>
              <a:ext uri="{FF2B5EF4-FFF2-40B4-BE49-F238E27FC236}">
                <a16:creationId xmlns:a16="http://schemas.microsoft.com/office/drawing/2014/main" id="{F18CE551-6385-1A4B-8984-77891646ADC0}"/>
              </a:ext>
            </a:extLst>
          </p:cNvPr>
          <p:cNvPicPr>
            <a:picLocks noChangeAspect="1"/>
          </p:cNvPicPr>
          <p:nvPr/>
        </p:nvPicPr>
        <p:blipFill>
          <a:blip r:embed="rId3"/>
          <a:stretch>
            <a:fillRect/>
          </a:stretch>
        </p:blipFill>
        <p:spPr>
          <a:xfrm>
            <a:off x="241299" y="2064527"/>
            <a:ext cx="5854700" cy="4394200"/>
          </a:xfrm>
          <a:prstGeom prst="rect">
            <a:avLst/>
          </a:prstGeom>
        </p:spPr>
      </p:pic>
      <p:sp>
        <p:nvSpPr>
          <p:cNvPr id="8" name="TextBox 7">
            <a:extLst>
              <a:ext uri="{FF2B5EF4-FFF2-40B4-BE49-F238E27FC236}">
                <a16:creationId xmlns:a16="http://schemas.microsoft.com/office/drawing/2014/main" id="{562A3B24-8C80-1E41-94B3-2C38FA337241}"/>
              </a:ext>
            </a:extLst>
          </p:cNvPr>
          <p:cNvSpPr txBox="1"/>
          <p:nvPr/>
        </p:nvSpPr>
        <p:spPr>
          <a:xfrm>
            <a:off x="1752772" y="1879861"/>
            <a:ext cx="3354829" cy="400110"/>
          </a:xfrm>
          <a:prstGeom prst="rect">
            <a:avLst/>
          </a:prstGeom>
          <a:noFill/>
        </p:spPr>
        <p:txBody>
          <a:bodyPr wrap="none" rtlCol="0">
            <a:spAutoFit/>
          </a:bodyPr>
          <a:lstStyle/>
          <a:p>
            <a:r>
              <a:rPr lang="en-US" sz="2000" b="1" dirty="0"/>
              <a:t>Buried Nonpolar Surface Area</a:t>
            </a:r>
          </a:p>
        </p:txBody>
      </p:sp>
    </p:spTree>
    <p:extLst>
      <p:ext uri="{BB962C8B-B14F-4D97-AF65-F5344CB8AC3E}">
        <p14:creationId xmlns:p14="http://schemas.microsoft.com/office/powerpoint/2010/main" val="3819343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66802-7D11-6247-B0F7-6617483FFED9}"/>
              </a:ext>
            </a:extLst>
          </p:cNvPr>
          <p:cNvSpPr txBox="1"/>
          <p:nvPr/>
        </p:nvSpPr>
        <p:spPr>
          <a:xfrm>
            <a:off x="2208037" y="1016376"/>
            <a:ext cx="659155" cy="461665"/>
          </a:xfrm>
          <a:prstGeom prst="rect">
            <a:avLst/>
          </a:prstGeom>
          <a:noFill/>
        </p:spPr>
        <p:txBody>
          <a:bodyPr wrap="none" rtlCol="0">
            <a:spAutoFit/>
          </a:bodyPr>
          <a:lstStyle/>
          <a:p>
            <a:r>
              <a:rPr lang="en-US" sz="2400" dirty="0"/>
              <a:t>A8S</a:t>
            </a:r>
          </a:p>
        </p:txBody>
      </p:sp>
      <p:pic>
        <p:nvPicPr>
          <p:cNvPr id="5" name="Picture 4" descr="Chart, radar chart&#10;&#10;Description automatically generated">
            <a:extLst>
              <a:ext uri="{FF2B5EF4-FFF2-40B4-BE49-F238E27FC236}">
                <a16:creationId xmlns:a16="http://schemas.microsoft.com/office/drawing/2014/main" id="{A25C35E9-4B9D-7A44-9309-117C2CAECB40}"/>
              </a:ext>
            </a:extLst>
          </p:cNvPr>
          <p:cNvPicPr>
            <a:picLocks noChangeAspect="1"/>
          </p:cNvPicPr>
          <p:nvPr/>
        </p:nvPicPr>
        <p:blipFill>
          <a:blip r:embed="rId2"/>
          <a:stretch>
            <a:fillRect/>
          </a:stretch>
        </p:blipFill>
        <p:spPr>
          <a:xfrm>
            <a:off x="198411" y="1478042"/>
            <a:ext cx="4678409" cy="4678409"/>
          </a:xfrm>
          <a:prstGeom prst="rect">
            <a:avLst/>
          </a:prstGeom>
        </p:spPr>
      </p:pic>
      <p:sp>
        <p:nvSpPr>
          <p:cNvPr id="3" name="TextBox 2">
            <a:extLst>
              <a:ext uri="{FF2B5EF4-FFF2-40B4-BE49-F238E27FC236}">
                <a16:creationId xmlns:a16="http://schemas.microsoft.com/office/drawing/2014/main" id="{9EA15691-94E9-E54B-BBA0-AF7F524F6AAD}"/>
              </a:ext>
            </a:extLst>
          </p:cNvPr>
          <p:cNvSpPr txBox="1"/>
          <p:nvPr/>
        </p:nvSpPr>
        <p:spPr>
          <a:xfrm>
            <a:off x="5411794" y="1247209"/>
            <a:ext cx="6581795" cy="3385542"/>
          </a:xfrm>
          <a:prstGeom prst="rect">
            <a:avLst/>
          </a:prstGeom>
          <a:noFill/>
        </p:spPr>
        <p:txBody>
          <a:bodyPr wrap="square" rtlCol="0">
            <a:spAutoFit/>
          </a:bodyPr>
          <a:lstStyle/>
          <a:p>
            <a:pPr marL="285750" indent="-285750">
              <a:buFont typeface="Arial" panose="020B0604020202020204" pitchFamily="34" charset="0"/>
              <a:buChar char="•"/>
            </a:pPr>
            <a:r>
              <a:rPr lang="en-US" dirty="0"/>
              <a:t>Enumerate 3 residue polar motifs as previously described</a:t>
            </a:r>
          </a:p>
          <a:p>
            <a:pPr marL="285750" indent="-285750">
              <a:buFont typeface="Arial" panose="020B0604020202020204" pitchFamily="34" charset="0"/>
              <a:buChar char="•"/>
            </a:pPr>
            <a:r>
              <a:rPr lang="en-US" dirty="0"/>
              <a:t>To each, add 1 of the top 25 most populated nonpolar contacts</a:t>
            </a:r>
          </a:p>
          <a:p>
            <a:r>
              <a:rPr lang="en-US" dirty="0"/>
              <a:t>	</a:t>
            </a:r>
            <a:r>
              <a:rPr lang="en-US" sz="2000" dirty="0"/>
              <a:t>	</a:t>
            </a:r>
            <a:r>
              <a:rPr lang="en-US" sz="2000" b="1" dirty="0">
                <a:sym typeface="Wingdings" pitchFamily="2" charset="2"/>
              </a:rPr>
              <a:t>404 4-residue hybrid motifs</a:t>
            </a:r>
          </a:p>
          <a:p>
            <a:endParaRPr lang="en-US" sz="2000" b="1" dirty="0">
              <a:sym typeface="Wingdings" pitchFamily="2" charset="2"/>
            </a:endParaRPr>
          </a:p>
          <a:p>
            <a:pPr marL="342900" indent="-342900">
              <a:buFont typeface="Arial" panose="020B0604020202020204" pitchFamily="34" charset="0"/>
              <a:buChar char="•"/>
            </a:pPr>
            <a:r>
              <a:rPr lang="en-US" sz="2000" dirty="0">
                <a:sym typeface="Wingdings" pitchFamily="2" charset="2"/>
              </a:rPr>
              <a:t>matched with 419  filtered LUCS scaffolds</a:t>
            </a:r>
          </a:p>
          <a:p>
            <a:pPr algn="ctr"/>
            <a:r>
              <a:rPr lang="en-US" sz="2000" b="1" dirty="0">
                <a:sym typeface="Wingdings" pitchFamily="2" charset="2"/>
              </a:rPr>
              <a:t>11,975 matches</a:t>
            </a:r>
            <a:endParaRPr lang="en-US" sz="2000" dirty="0">
              <a:sym typeface="Wingdings" pitchFamily="2" charset="2"/>
            </a:endParaRPr>
          </a:p>
          <a:p>
            <a:pPr marL="342900" indent="-342900">
              <a:buFont typeface="Arial" panose="020B0604020202020204" pitchFamily="34" charset="0"/>
              <a:buChar char="•"/>
            </a:pPr>
            <a:r>
              <a:rPr lang="en-US" sz="2000" dirty="0">
                <a:sym typeface="Wingdings" pitchFamily="2" charset="2"/>
              </a:rPr>
              <a:t>2,218 matches randomly selected for </a:t>
            </a:r>
            <a:r>
              <a:rPr lang="en-US" sz="2000" dirty="0" err="1">
                <a:sym typeface="Wingdings" pitchFamily="2" charset="2"/>
              </a:rPr>
              <a:t>FastDesign</a:t>
            </a:r>
            <a:endParaRPr lang="en-US" sz="2000" dirty="0">
              <a:sym typeface="Wingdings" pitchFamily="2" charset="2"/>
            </a:endParaRPr>
          </a:p>
          <a:p>
            <a:pPr algn="ctr"/>
            <a:endParaRPr lang="en-US" sz="2000" dirty="0">
              <a:sym typeface="Wingdings" pitchFamily="2" charset="2"/>
            </a:endParaRPr>
          </a:p>
          <a:p>
            <a:endParaRPr lang="en-US" sz="2000" dirty="0">
              <a:sym typeface="Wingdings" pitchFamily="2" charset="2"/>
            </a:endParaRPr>
          </a:p>
          <a:p>
            <a:pPr marL="342900" indent="-342900">
              <a:buFont typeface="Arial" panose="020B0604020202020204" pitchFamily="34" charset="0"/>
              <a:buChar char="•"/>
            </a:pPr>
            <a:endParaRPr lang="en-US" sz="2000" dirty="0">
              <a:sym typeface="Wingdings" pitchFamily="2" charset="2"/>
            </a:endParaRPr>
          </a:p>
          <a:p>
            <a:endParaRPr lang="en-US" b="1" dirty="0"/>
          </a:p>
        </p:txBody>
      </p:sp>
      <p:sp>
        <p:nvSpPr>
          <p:cNvPr id="7" name="TextBox 6">
            <a:extLst>
              <a:ext uri="{FF2B5EF4-FFF2-40B4-BE49-F238E27FC236}">
                <a16:creationId xmlns:a16="http://schemas.microsoft.com/office/drawing/2014/main" id="{55437D6E-BF1D-F646-9CBB-CB3E87E1E051}"/>
              </a:ext>
            </a:extLst>
          </p:cNvPr>
          <p:cNvSpPr txBox="1"/>
          <p:nvPr/>
        </p:nvSpPr>
        <p:spPr>
          <a:xfrm>
            <a:off x="1249542" y="148590"/>
            <a:ext cx="9407640" cy="461665"/>
          </a:xfrm>
          <a:prstGeom prst="rect">
            <a:avLst/>
          </a:prstGeom>
          <a:noFill/>
        </p:spPr>
        <p:txBody>
          <a:bodyPr wrap="none" rtlCol="0">
            <a:spAutoFit/>
          </a:bodyPr>
          <a:lstStyle/>
          <a:p>
            <a:pPr algn="ctr"/>
            <a:r>
              <a:rPr lang="en-US" sz="2400" b="1" dirty="0">
                <a:sym typeface="Wingdings" pitchFamily="2" charset="2"/>
              </a:rPr>
              <a:t>Matching A8S 4-Residue Hybrid Motifs with MPNN NTF2 Scaffold Library </a:t>
            </a:r>
            <a:endParaRPr lang="en-US" b="1" dirty="0">
              <a:sym typeface="Wingdings" pitchFamily="2" charset="2"/>
            </a:endParaRPr>
          </a:p>
        </p:txBody>
      </p:sp>
    </p:spTree>
    <p:extLst>
      <p:ext uri="{BB962C8B-B14F-4D97-AF65-F5344CB8AC3E}">
        <p14:creationId xmlns:p14="http://schemas.microsoft.com/office/powerpoint/2010/main" val="22060905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BF8E6-1237-7048-977B-D69520B44872}"/>
              </a:ext>
            </a:extLst>
          </p:cNvPr>
          <p:cNvPicPr>
            <a:picLocks noChangeAspect="1"/>
          </p:cNvPicPr>
          <p:nvPr/>
        </p:nvPicPr>
        <p:blipFill>
          <a:blip r:embed="rId2"/>
          <a:stretch>
            <a:fillRect/>
          </a:stretch>
        </p:blipFill>
        <p:spPr>
          <a:xfrm>
            <a:off x="0" y="461665"/>
            <a:ext cx="5969764" cy="4480560"/>
          </a:xfrm>
          <a:prstGeom prst="rect">
            <a:avLst/>
          </a:prstGeom>
        </p:spPr>
      </p:pic>
      <p:sp>
        <p:nvSpPr>
          <p:cNvPr id="5" name="TextBox 4">
            <a:extLst>
              <a:ext uri="{FF2B5EF4-FFF2-40B4-BE49-F238E27FC236}">
                <a16:creationId xmlns:a16="http://schemas.microsoft.com/office/drawing/2014/main" id="{B849500F-1C9C-4D47-99A0-51A0B37BDE02}"/>
              </a:ext>
            </a:extLst>
          </p:cNvPr>
          <p:cNvSpPr txBox="1"/>
          <p:nvPr/>
        </p:nvSpPr>
        <p:spPr>
          <a:xfrm>
            <a:off x="3302034" y="0"/>
            <a:ext cx="5587941" cy="461665"/>
          </a:xfrm>
          <a:prstGeom prst="rect">
            <a:avLst/>
          </a:prstGeom>
          <a:noFill/>
        </p:spPr>
        <p:txBody>
          <a:bodyPr wrap="none" rtlCol="0">
            <a:spAutoFit/>
          </a:bodyPr>
          <a:lstStyle/>
          <a:p>
            <a:pPr algn="ctr"/>
            <a:r>
              <a:rPr lang="en-US" sz="2400" b="1" dirty="0">
                <a:sym typeface="Wingdings" pitchFamily="2" charset="2"/>
              </a:rPr>
              <a:t>AF Confidence for Filtered Rosetta Designs</a:t>
            </a:r>
            <a:endParaRPr lang="en-US" b="1" dirty="0">
              <a:sym typeface="Wingdings" pitchFamily="2" charset="2"/>
            </a:endParaRPr>
          </a:p>
        </p:txBody>
      </p:sp>
      <p:pic>
        <p:nvPicPr>
          <p:cNvPr id="6" name="Picture 5">
            <a:extLst>
              <a:ext uri="{FF2B5EF4-FFF2-40B4-BE49-F238E27FC236}">
                <a16:creationId xmlns:a16="http://schemas.microsoft.com/office/drawing/2014/main" id="{9830C312-FB59-D942-8EB0-186839E3D781}"/>
              </a:ext>
            </a:extLst>
          </p:cNvPr>
          <p:cNvPicPr>
            <a:picLocks noChangeAspect="1"/>
          </p:cNvPicPr>
          <p:nvPr/>
        </p:nvPicPr>
        <p:blipFill>
          <a:blip r:embed="rId3"/>
          <a:stretch>
            <a:fillRect/>
          </a:stretch>
        </p:blipFill>
        <p:spPr>
          <a:xfrm>
            <a:off x="5971403" y="461665"/>
            <a:ext cx="5854700" cy="4394200"/>
          </a:xfrm>
          <a:prstGeom prst="rect">
            <a:avLst/>
          </a:prstGeom>
        </p:spPr>
      </p:pic>
      <p:sp>
        <p:nvSpPr>
          <p:cNvPr id="7" name="TextBox 6">
            <a:extLst>
              <a:ext uri="{FF2B5EF4-FFF2-40B4-BE49-F238E27FC236}">
                <a16:creationId xmlns:a16="http://schemas.microsoft.com/office/drawing/2014/main" id="{5953DFDE-1427-E242-ADA2-9231AE7CF962}"/>
              </a:ext>
            </a:extLst>
          </p:cNvPr>
          <p:cNvSpPr txBox="1"/>
          <p:nvPr/>
        </p:nvSpPr>
        <p:spPr>
          <a:xfrm>
            <a:off x="3302034" y="5011340"/>
            <a:ext cx="5496120" cy="954107"/>
          </a:xfrm>
          <a:prstGeom prst="rect">
            <a:avLst/>
          </a:prstGeom>
          <a:noFill/>
        </p:spPr>
        <p:txBody>
          <a:bodyPr wrap="none" rtlCol="0">
            <a:spAutoFit/>
          </a:bodyPr>
          <a:lstStyle/>
          <a:p>
            <a:pPr algn="ctr"/>
            <a:r>
              <a:rPr lang="en-US" sz="2800" b="1" dirty="0"/>
              <a:t>3 designs with average </a:t>
            </a:r>
            <a:r>
              <a:rPr lang="en-US" sz="2800" b="1" dirty="0" err="1"/>
              <a:t>plddt</a:t>
            </a:r>
            <a:r>
              <a:rPr lang="en-US" sz="2800" b="1" dirty="0"/>
              <a:t> &gt;= 85, </a:t>
            </a:r>
          </a:p>
          <a:p>
            <a:pPr algn="ctr"/>
            <a:r>
              <a:rPr lang="en-US" sz="2800" b="1" dirty="0"/>
              <a:t>Ca RMSD &lt;= 1.0 </a:t>
            </a:r>
            <a:r>
              <a:rPr lang="en-US" sz="2800" b="1" dirty="0" err="1"/>
              <a:t>Å</a:t>
            </a:r>
            <a:endParaRPr lang="en-US" sz="2800" b="1" dirty="0"/>
          </a:p>
        </p:txBody>
      </p:sp>
    </p:spTree>
    <p:extLst>
      <p:ext uri="{BB962C8B-B14F-4D97-AF65-F5344CB8AC3E}">
        <p14:creationId xmlns:p14="http://schemas.microsoft.com/office/powerpoint/2010/main" val="3338166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466A61-3248-F244-A7D6-C0A0CFD36297}"/>
              </a:ext>
            </a:extLst>
          </p:cNvPr>
          <p:cNvPicPr>
            <a:picLocks noChangeAspect="1"/>
          </p:cNvPicPr>
          <p:nvPr/>
        </p:nvPicPr>
        <p:blipFill>
          <a:blip r:embed="rId2"/>
          <a:stretch>
            <a:fillRect/>
          </a:stretch>
        </p:blipFill>
        <p:spPr>
          <a:xfrm>
            <a:off x="107800" y="2115303"/>
            <a:ext cx="5854700" cy="4394200"/>
          </a:xfrm>
          <a:prstGeom prst="rect">
            <a:avLst/>
          </a:prstGeom>
        </p:spPr>
      </p:pic>
      <p:sp>
        <p:nvSpPr>
          <p:cNvPr id="15" name="TextBox 14">
            <a:extLst>
              <a:ext uri="{FF2B5EF4-FFF2-40B4-BE49-F238E27FC236}">
                <a16:creationId xmlns:a16="http://schemas.microsoft.com/office/drawing/2014/main" id="{76519DF1-3151-7742-91F5-034F68812079}"/>
              </a:ext>
            </a:extLst>
          </p:cNvPr>
          <p:cNvSpPr txBox="1"/>
          <p:nvPr/>
        </p:nvSpPr>
        <p:spPr>
          <a:xfrm>
            <a:off x="2463351" y="0"/>
            <a:ext cx="7265322" cy="461665"/>
          </a:xfrm>
          <a:prstGeom prst="rect">
            <a:avLst/>
          </a:prstGeom>
          <a:noFill/>
        </p:spPr>
        <p:txBody>
          <a:bodyPr wrap="none" rtlCol="0">
            <a:spAutoFit/>
          </a:bodyPr>
          <a:lstStyle/>
          <a:p>
            <a:pPr algn="ctr"/>
            <a:r>
              <a:rPr lang="en-US" sz="2400" b="1" dirty="0">
                <a:sym typeface="Wingdings" pitchFamily="2" charset="2"/>
              </a:rPr>
              <a:t>Rosetta Metrics for High AF Confidence Rosetta Designs</a:t>
            </a:r>
            <a:endParaRPr lang="en-US" b="1" dirty="0">
              <a:sym typeface="Wingdings" pitchFamily="2" charset="2"/>
            </a:endParaRPr>
          </a:p>
        </p:txBody>
      </p:sp>
      <p:pic>
        <p:nvPicPr>
          <p:cNvPr id="16" name="Picture 15">
            <a:extLst>
              <a:ext uri="{FF2B5EF4-FFF2-40B4-BE49-F238E27FC236}">
                <a16:creationId xmlns:a16="http://schemas.microsoft.com/office/drawing/2014/main" id="{DC8236D0-3F67-9847-AB94-3795852D3B43}"/>
              </a:ext>
            </a:extLst>
          </p:cNvPr>
          <p:cNvPicPr>
            <a:picLocks noChangeAspect="1"/>
          </p:cNvPicPr>
          <p:nvPr/>
        </p:nvPicPr>
        <p:blipFill>
          <a:blip r:embed="rId3"/>
          <a:stretch>
            <a:fillRect/>
          </a:stretch>
        </p:blipFill>
        <p:spPr>
          <a:xfrm>
            <a:off x="5962500" y="2223791"/>
            <a:ext cx="5854700" cy="4394200"/>
          </a:xfrm>
          <a:prstGeom prst="rect">
            <a:avLst/>
          </a:prstGeom>
        </p:spPr>
      </p:pic>
      <p:pic>
        <p:nvPicPr>
          <p:cNvPr id="17" name="Picture 16" descr="Chart, radar chart&#10;&#10;Description automatically generated">
            <a:extLst>
              <a:ext uri="{FF2B5EF4-FFF2-40B4-BE49-F238E27FC236}">
                <a16:creationId xmlns:a16="http://schemas.microsoft.com/office/drawing/2014/main" id="{2B1BF261-A3C9-0A49-A3B6-2CB18DD2806F}"/>
              </a:ext>
            </a:extLst>
          </p:cNvPr>
          <p:cNvPicPr>
            <a:picLocks noChangeAspect="1"/>
          </p:cNvPicPr>
          <p:nvPr/>
        </p:nvPicPr>
        <p:blipFill>
          <a:blip r:embed="rId4"/>
          <a:stretch>
            <a:fillRect/>
          </a:stretch>
        </p:blipFill>
        <p:spPr>
          <a:xfrm>
            <a:off x="374800" y="635215"/>
            <a:ext cx="1691322" cy="1588576"/>
          </a:xfrm>
          <a:prstGeom prst="rect">
            <a:avLst/>
          </a:prstGeom>
        </p:spPr>
      </p:pic>
      <p:sp>
        <p:nvSpPr>
          <p:cNvPr id="18" name="TextBox 17">
            <a:extLst>
              <a:ext uri="{FF2B5EF4-FFF2-40B4-BE49-F238E27FC236}">
                <a16:creationId xmlns:a16="http://schemas.microsoft.com/office/drawing/2014/main" id="{AC99A500-907F-6E4E-B4A3-4CC106B8B10A}"/>
              </a:ext>
            </a:extLst>
          </p:cNvPr>
          <p:cNvSpPr txBox="1"/>
          <p:nvPr/>
        </p:nvSpPr>
        <p:spPr>
          <a:xfrm>
            <a:off x="2333122" y="1190593"/>
            <a:ext cx="3714030" cy="369332"/>
          </a:xfrm>
          <a:prstGeom prst="rect">
            <a:avLst/>
          </a:prstGeom>
          <a:noFill/>
        </p:spPr>
        <p:txBody>
          <a:bodyPr wrap="none" rtlCol="0">
            <a:spAutoFit/>
          </a:bodyPr>
          <a:lstStyle/>
          <a:p>
            <a:r>
              <a:rPr lang="en-US" dirty="0"/>
              <a:t>19 heavy atoms - -1.096*19 = -20.824</a:t>
            </a:r>
          </a:p>
        </p:txBody>
      </p:sp>
    </p:spTree>
    <p:extLst>
      <p:ext uri="{BB962C8B-B14F-4D97-AF65-F5344CB8AC3E}">
        <p14:creationId xmlns:p14="http://schemas.microsoft.com/office/powerpoint/2010/main" val="1315559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2EBBB-ADCF-A546-8CA9-040DBBC76133}"/>
              </a:ext>
            </a:extLst>
          </p:cNvPr>
          <p:cNvPicPr>
            <a:picLocks noChangeAspect="1"/>
          </p:cNvPicPr>
          <p:nvPr/>
        </p:nvPicPr>
        <p:blipFill>
          <a:blip r:embed="rId2"/>
          <a:stretch>
            <a:fillRect/>
          </a:stretch>
        </p:blipFill>
        <p:spPr>
          <a:xfrm>
            <a:off x="0" y="1572863"/>
            <a:ext cx="5854700" cy="4394200"/>
          </a:xfrm>
          <a:prstGeom prst="rect">
            <a:avLst/>
          </a:prstGeom>
        </p:spPr>
      </p:pic>
      <p:pic>
        <p:nvPicPr>
          <p:cNvPr id="10" name="Picture 9">
            <a:extLst>
              <a:ext uri="{FF2B5EF4-FFF2-40B4-BE49-F238E27FC236}">
                <a16:creationId xmlns:a16="http://schemas.microsoft.com/office/drawing/2014/main" id="{251B8D5B-245E-ED48-9E65-C68C9E7EECBB}"/>
              </a:ext>
            </a:extLst>
          </p:cNvPr>
          <p:cNvPicPr>
            <a:picLocks noChangeAspect="1"/>
          </p:cNvPicPr>
          <p:nvPr/>
        </p:nvPicPr>
        <p:blipFill>
          <a:blip r:embed="rId3"/>
          <a:stretch>
            <a:fillRect/>
          </a:stretch>
        </p:blipFill>
        <p:spPr>
          <a:xfrm>
            <a:off x="5962501" y="1572863"/>
            <a:ext cx="5854701" cy="4394200"/>
          </a:xfrm>
          <a:prstGeom prst="rect">
            <a:avLst/>
          </a:prstGeom>
        </p:spPr>
      </p:pic>
      <p:sp>
        <p:nvSpPr>
          <p:cNvPr id="11" name="TextBox 10">
            <a:extLst>
              <a:ext uri="{FF2B5EF4-FFF2-40B4-BE49-F238E27FC236}">
                <a16:creationId xmlns:a16="http://schemas.microsoft.com/office/drawing/2014/main" id="{05A7F4A3-36DA-6E41-83C1-EBED49733387}"/>
              </a:ext>
            </a:extLst>
          </p:cNvPr>
          <p:cNvSpPr txBox="1"/>
          <p:nvPr/>
        </p:nvSpPr>
        <p:spPr>
          <a:xfrm>
            <a:off x="2508720" y="120198"/>
            <a:ext cx="6909199" cy="1200329"/>
          </a:xfrm>
          <a:prstGeom prst="rect">
            <a:avLst/>
          </a:prstGeom>
          <a:noFill/>
        </p:spPr>
        <p:txBody>
          <a:bodyPr wrap="none" rtlCol="0">
            <a:spAutoFit/>
          </a:bodyPr>
          <a:lstStyle/>
          <a:p>
            <a:pPr algn="ctr"/>
            <a:r>
              <a:rPr lang="en-US" sz="2400" b="1" dirty="0"/>
              <a:t>Compare with Values for Naturally Occurring Binders</a:t>
            </a:r>
          </a:p>
          <a:p>
            <a:pPr algn="ctr"/>
            <a:r>
              <a:rPr lang="en-US" sz="2400" b="1" dirty="0"/>
              <a:t>-</a:t>
            </a:r>
          </a:p>
          <a:p>
            <a:pPr algn="ctr"/>
            <a:r>
              <a:rPr lang="en-US" sz="2400" b="1" dirty="0">
                <a:highlight>
                  <a:srgbClr val="FFFF00"/>
                </a:highlight>
              </a:rPr>
              <a:t>Boltz probabilities too low</a:t>
            </a:r>
          </a:p>
        </p:txBody>
      </p:sp>
    </p:spTree>
    <p:extLst>
      <p:ext uri="{BB962C8B-B14F-4D97-AF65-F5344CB8AC3E}">
        <p14:creationId xmlns:p14="http://schemas.microsoft.com/office/powerpoint/2010/main" val="11648666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13718-D8C4-3742-8BE4-D2EDA2D1612D}"/>
              </a:ext>
            </a:extLst>
          </p:cNvPr>
          <p:cNvPicPr>
            <a:picLocks noChangeAspect="1"/>
          </p:cNvPicPr>
          <p:nvPr/>
        </p:nvPicPr>
        <p:blipFill>
          <a:blip r:embed="rId2"/>
          <a:stretch>
            <a:fillRect/>
          </a:stretch>
        </p:blipFill>
        <p:spPr>
          <a:xfrm>
            <a:off x="957840" y="820996"/>
            <a:ext cx="3517900" cy="2921000"/>
          </a:xfrm>
          <a:prstGeom prst="rect">
            <a:avLst/>
          </a:prstGeom>
        </p:spPr>
      </p:pic>
      <p:sp>
        <p:nvSpPr>
          <p:cNvPr id="3" name="TextBox 2">
            <a:extLst>
              <a:ext uri="{FF2B5EF4-FFF2-40B4-BE49-F238E27FC236}">
                <a16:creationId xmlns:a16="http://schemas.microsoft.com/office/drawing/2014/main" id="{970FF377-94DB-C34C-AD7E-2F37F7C3BBD1}"/>
              </a:ext>
            </a:extLst>
          </p:cNvPr>
          <p:cNvSpPr txBox="1"/>
          <p:nvPr/>
        </p:nvSpPr>
        <p:spPr>
          <a:xfrm>
            <a:off x="1921970" y="120198"/>
            <a:ext cx="8082725" cy="461665"/>
          </a:xfrm>
          <a:prstGeom prst="rect">
            <a:avLst/>
          </a:prstGeom>
          <a:noFill/>
        </p:spPr>
        <p:txBody>
          <a:bodyPr wrap="none" rtlCol="0">
            <a:spAutoFit/>
          </a:bodyPr>
          <a:lstStyle/>
          <a:p>
            <a:pPr algn="ctr"/>
            <a:r>
              <a:rPr lang="en-US" sz="2400" b="1" dirty="0">
                <a:highlight>
                  <a:srgbClr val="FFFF00"/>
                </a:highlight>
              </a:rPr>
              <a:t>Weirdly orienting hydroxyl groups directly towards each other</a:t>
            </a:r>
          </a:p>
        </p:txBody>
      </p:sp>
      <p:sp>
        <p:nvSpPr>
          <p:cNvPr id="4" name="TextBox 3">
            <a:extLst>
              <a:ext uri="{FF2B5EF4-FFF2-40B4-BE49-F238E27FC236}">
                <a16:creationId xmlns:a16="http://schemas.microsoft.com/office/drawing/2014/main" id="{39929FA5-F72A-E746-BCC2-03EF52431419}"/>
              </a:ext>
            </a:extLst>
          </p:cNvPr>
          <p:cNvSpPr txBox="1"/>
          <p:nvPr/>
        </p:nvSpPr>
        <p:spPr>
          <a:xfrm>
            <a:off x="5250874" y="1703222"/>
            <a:ext cx="6594764"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cause of this turned out to be upweighting hydrogen bond terms during design  </a:t>
            </a:r>
          </a:p>
          <a:p>
            <a:r>
              <a:rPr lang="en-US" dirty="0"/>
              <a:t>	</a:t>
            </a:r>
          </a:p>
        </p:txBody>
      </p:sp>
      <p:sp>
        <p:nvSpPr>
          <p:cNvPr id="5" name="TextBox 4">
            <a:extLst>
              <a:ext uri="{FF2B5EF4-FFF2-40B4-BE49-F238E27FC236}">
                <a16:creationId xmlns:a16="http://schemas.microsoft.com/office/drawing/2014/main" id="{24EAE5AC-196A-5C4A-9C63-7AF4BCD0F023}"/>
              </a:ext>
            </a:extLst>
          </p:cNvPr>
          <p:cNvSpPr txBox="1"/>
          <p:nvPr/>
        </p:nvSpPr>
        <p:spPr>
          <a:xfrm>
            <a:off x="4766152" y="4062050"/>
            <a:ext cx="2659703" cy="461665"/>
          </a:xfrm>
          <a:prstGeom prst="rect">
            <a:avLst/>
          </a:prstGeom>
          <a:noFill/>
        </p:spPr>
        <p:txBody>
          <a:bodyPr wrap="none" rtlCol="0">
            <a:spAutoFit/>
          </a:bodyPr>
          <a:lstStyle/>
          <a:p>
            <a:pPr algn="ctr"/>
            <a:r>
              <a:rPr lang="en-US" sz="2400" b="1" dirty="0">
                <a:highlight>
                  <a:srgbClr val="FFFF00"/>
                </a:highlight>
              </a:rPr>
              <a:t>Other </a:t>
            </a:r>
            <a:r>
              <a:rPr lang="en-US" sz="2400" b="1" dirty="0" err="1">
                <a:highlight>
                  <a:srgbClr val="FFFF00"/>
                </a:highlight>
              </a:rPr>
              <a:t>hbond</a:t>
            </a:r>
            <a:r>
              <a:rPr lang="en-US" sz="2400" b="1" dirty="0">
                <a:highlight>
                  <a:srgbClr val="FFFF00"/>
                </a:highlight>
              </a:rPr>
              <a:t> issues</a:t>
            </a:r>
          </a:p>
        </p:txBody>
      </p:sp>
      <p:sp>
        <p:nvSpPr>
          <p:cNvPr id="6" name="TextBox 5">
            <a:extLst>
              <a:ext uri="{FF2B5EF4-FFF2-40B4-BE49-F238E27FC236}">
                <a16:creationId xmlns:a16="http://schemas.microsoft.com/office/drawing/2014/main" id="{902F8A0C-4925-AA4F-BA89-88EF9F5C4315}"/>
              </a:ext>
            </a:extLst>
          </p:cNvPr>
          <p:cNvSpPr txBox="1"/>
          <p:nvPr/>
        </p:nvSpPr>
        <p:spPr>
          <a:xfrm>
            <a:off x="1536805" y="4540189"/>
            <a:ext cx="9518071"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Arginine:carboxylate</a:t>
            </a:r>
            <a:r>
              <a:rPr lang="en-US" dirty="0"/>
              <a:t> interaction should be fixed to bidentate interaction only</a:t>
            </a:r>
          </a:p>
          <a:p>
            <a:pPr marL="285750" indent="-285750">
              <a:buFont typeface="Arial" panose="020B0604020202020204" pitchFamily="34" charset="0"/>
              <a:buChar char="•"/>
            </a:pPr>
            <a:r>
              <a:rPr lang="en-US" dirty="0"/>
              <a:t>Too many ‘problematic’ residues (ASN/GLN/ARG/LYS)</a:t>
            </a:r>
          </a:p>
          <a:p>
            <a:r>
              <a:rPr lang="en-US" dirty="0"/>
              <a:t>	</a:t>
            </a:r>
          </a:p>
        </p:txBody>
      </p:sp>
    </p:spTree>
    <p:extLst>
      <p:ext uri="{BB962C8B-B14F-4D97-AF65-F5344CB8AC3E}">
        <p14:creationId xmlns:p14="http://schemas.microsoft.com/office/powerpoint/2010/main" val="9656008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CBFBE7F-7008-1449-AEC0-FEED44893F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9108" y="581863"/>
            <a:ext cx="3386003" cy="2696085"/>
          </a:xfrm>
          <a:prstGeom prst="rect">
            <a:avLst/>
          </a:prstGeom>
        </p:spPr>
      </p:pic>
      <p:sp>
        <p:nvSpPr>
          <p:cNvPr id="5" name="TextBox 4">
            <a:extLst>
              <a:ext uri="{FF2B5EF4-FFF2-40B4-BE49-F238E27FC236}">
                <a16:creationId xmlns:a16="http://schemas.microsoft.com/office/drawing/2014/main" id="{B4B9204D-278A-C147-9103-EDD625CF2EB5}"/>
              </a:ext>
            </a:extLst>
          </p:cNvPr>
          <p:cNvSpPr txBox="1"/>
          <p:nvPr/>
        </p:nvSpPr>
        <p:spPr>
          <a:xfrm>
            <a:off x="6186582" y="1144211"/>
            <a:ext cx="6005418" cy="5355312"/>
          </a:xfrm>
          <a:prstGeom prst="rect">
            <a:avLst/>
          </a:prstGeom>
          <a:noFill/>
        </p:spPr>
        <p:txBody>
          <a:bodyPr wrap="square" rtlCol="0">
            <a:spAutoFit/>
          </a:bodyPr>
          <a:lstStyle/>
          <a:p>
            <a:pPr marL="285750" indent="-285750">
              <a:buFont typeface="Arial" panose="020B0604020202020204" pitchFamily="34" charset="0"/>
              <a:buChar char="•"/>
            </a:pPr>
            <a:r>
              <a:rPr lang="en-US" dirty="0"/>
              <a:t>419 MPNN designed NTF2 structures used for scaffold library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Idealized </a:t>
            </a:r>
            <a:r>
              <a:rPr lang="en-US" dirty="0" err="1"/>
              <a:t>Hbond</a:t>
            </a:r>
            <a:r>
              <a:rPr lang="en-US" dirty="0"/>
              <a:t> motifs used:</a:t>
            </a:r>
          </a:p>
          <a:p>
            <a:pPr lvl="1"/>
            <a:r>
              <a:rPr lang="en-US" dirty="0"/>
              <a:t>	-4 residues, 1 for each oxygen (1 for whole 	lactone group)</a:t>
            </a:r>
          </a:p>
          <a:p>
            <a:r>
              <a:rPr lang="en-US" dirty="0"/>
              <a:t>	-only allow 1 ‘problematic’ residue in motif, others 	must be SER/THR/TYR/HIS (I should probably chill 	with His though)</a:t>
            </a:r>
          </a:p>
          <a:p>
            <a:r>
              <a:rPr lang="en-US" dirty="0"/>
              <a:t>	</a:t>
            </a:r>
            <a:r>
              <a:rPr lang="en-US" b="1" dirty="0"/>
              <a:t>-Parameters:</a:t>
            </a:r>
          </a:p>
          <a:p>
            <a:r>
              <a:rPr lang="en-US" b="1" dirty="0"/>
              <a:t>	 	distance 1.8 – 2.1 </a:t>
            </a:r>
            <a:r>
              <a:rPr lang="en-US" b="1" dirty="0" err="1"/>
              <a:t>Å</a:t>
            </a:r>
            <a:endParaRPr lang="en-US" b="1" dirty="0"/>
          </a:p>
          <a:p>
            <a:r>
              <a:rPr lang="en-US" b="1" dirty="0"/>
              <a:t>		psi 120 +/- 10˚</a:t>
            </a:r>
          </a:p>
          <a:p>
            <a:r>
              <a:rPr lang="en-US" b="1" dirty="0"/>
              <a:t>		phi 180 +/- 15˚</a:t>
            </a:r>
          </a:p>
          <a:p>
            <a:r>
              <a:rPr lang="en-US" b="1" dirty="0"/>
              <a:t>	 	chi 180 +/- 20 ˚</a:t>
            </a:r>
          </a:p>
        </p:txBody>
      </p:sp>
      <p:pic>
        <p:nvPicPr>
          <p:cNvPr id="6" name="Picture 5">
            <a:extLst>
              <a:ext uri="{FF2B5EF4-FFF2-40B4-BE49-F238E27FC236}">
                <a16:creationId xmlns:a16="http://schemas.microsoft.com/office/drawing/2014/main" id="{3D4EBEFA-F888-1542-A216-784384106E8A}"/>
              </a:ext>
            </a:extLst>
          </p:cNvPr>
          <p:cNvPicPr>
            <a:picLocks noChangeAspect="1"/>
          </p:cNvPicPr>
          <p:nvPr/>
        </p:nvPicPr>
        <p:blipFill rotWithShape="1">
          <a:blip r:embed="rId4"/>
          <a:srcRect b="44805"/>
          <a:stretch/>
        </p:blipFill>
        <p:spPr>
          <a:xfrm>
            <a:off x="0" y="3681814"/>
            <a:ext cx="6767002" cy="2865430"/>
          </a:xfrm>
          <a:prstGeom prst="rect">
            <a:avLst/>
          </a:prstGeom>
        </p:spPr>
      </p:pic>
      <p:sp>
        <p:nvSpPr>
          <p:cNvPr id="7" name="TextBox 6">
            <a:extLst>
              <a:ext uri="{FF2B5EF4-FFF2-40B4-BE49-F238E27FC236}">
                <a16:creationId xmlns:a16="http://schemas.microsoft.com/office/drawing/2014/main" id="{DD9B9A1E-428D-F745-8E66-115EE731650E}"/>
              </a:ext>
            </a:extLst>
          </p:cNvPr>
          <p:cNvSpPr txBox="1"/>
          <p:nvPr/>
        </p:nvSpPr>
        <p:spPr>
          <a:xfrm>
            <a:off x="3761526" y="120198"/>
            <a:ext cx="4403642" cy="461665"/>
          </a:xfrm>
          <a:prstGeom prst="rect">
            <a:avLst/>
          </a:prstGeom>
          <a:noFill/>
        </p:spPr>
        <p:txBody>
          <a:bodyPr wrap="none" rtlCol="0">
            <a:spAutoFit/>
          </a:bodyPr>
          <a:lstStyle/>
          <a:p>
            <a:pPr algn="ctr"/>
            <a:r>
              <a:rPr lang="en-US" sz="2400" b="1" dirty="0"/>
              <a:t>Design of Binders for Digoxigenin</a:t>
            </a:r>
          </a:p>
        </p:txBody>
      </p:sp>
    </p:spTree>
    <p:extLst>
      <p:ext uri="{BB962C8B-B14F-4D97-AF65-F5344CB8AC3E}">
        <p14:creationId xmlns:p14="http://schemas.microsoft.com/office/powerpoint/2010/main" val="1184843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CBFBE7F-7008-1449-AEC0-FEED44893F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9108" y="581863"/>
            <a:ext cx="3386003" cy="2696085"/>
          </a:xfrm>
          <a:prstGeom prst="rect">
            <a:avLst/>
          </a:prstGeom>
        </p:spPr>
      </p:pic>
      <p:sp>
        <p:nvSpPr>
          <p:cNvPr id="4" name="TextBox 3">
            <a:extLst>
              <a:ext uri="{FF2B5EF4-FFF2-40B4-BE49-F238E27FC236}">
                <a16:creationId xmlns:a16="http://schemas.microsoft.com/office/drawing/2014/main" id="{308E2292-21A8-B143-8620-7E57B91ABA13}"/>
              </a:ext>
            </a:extLst>
          </p:cNvPr>
          <p:cNvSpPr txBox="1"/>
          <p:nvPr/>
        </p:nvSpPr>
        <p:spPr>
          <a:xfrm>
            <a:off x="3761526" y="120198"/>
            <a:ext cx="4403642" cy="461665"/>
          </a:xfrm>
          <a:prstGeom prst="rect">
            <a:avLst/>
          </a:prstGeom>
          <a:noFill/>
        </p:spPr>
        <p:txBody>
          <a:bodyPr wrap="none" rtlCol="0">
            <a:spAutoFit/>
          </a:bodyPr>
          <a:lstStyle/>
          <a:p>
            <a:pPr algn="ctr"/>
            <a:r>
              <a:rPr lang="en-US" sz="2400" b="1" dirty="0"/>
              <a:t>Design of Binders for Digoxigenin</a:t>
            </a:r>
          </a:p>
        </p:txBody>
      </p:sp>
      <p:sp>
        <p:nvSpPr>
          <p:cNvPr id="5" name="TextBox 4">
            <a:extLst>
              <a:ext uri="{FF2B5EF4-FFF2-40B4-BE49-F238E27FC236}">
                <a16:creationId xmlns:a16="http://schemas.microsoft.com/office/drawing/2014/main" id="{B4B9204D-278A-C147-9103-EDD625CF2EB5}"/>
              </a:ext>
            </a:extLst>
          </p:cNvPr>
          <p:cNvSpPr txBox="1"/>
          <p:nvPr/>
        </p:nvSpPr>
        <p:spPr>
          <a:xfrm>
            <a:off x="5557287" y="752367"/>
            <a:ext cx="6005418"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4331 Matches from 100 nonredundant motifs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Produce 10 designs for each match with:</a:t>
            </a:r>
          </a:p>
          <a:p>
            <a:pPr lvl="1"/>
            <a:r>
              <a:rPr lang="en-US" b="1" dirty="0"/>
              <a:t>-</a:t>
            </a:r>
            <a:r>
              <a:rPr lang="en-US" b="1" dirty="0" err="1"/>
              <a:t>FastDesign</a:t>
            </a:r>
            <a:r>
              <a:rPr lang="en-US" b="1" dirty="0"/>
              <a:t> w/ match </a:t>
            </a:r>
            <a:r>
              <a:rPr lang="en-US" b="1" dirty="0" err="1"/>
              <a:t>csts</a:t>
            </a:r>
            <a:endParaRPr lang="en-US" b="1" dirty="0"/>
          </a:p>
          <a:p>
            <a:pPr lvl="1"/>
            <a:r>
              <a:rPr lang="en-US" b="1" dirty="0"/>
              <a:t>-Ligand </a:t>
            </a:r>
            <a:r>
              <a:rPr lang="en-US" b="1" dirty="0" err="1"/>
              <a:t>ScoreFunction</a:t>
            </a:r>
            <a:r>
              <a:rPr lang="en-US" b="1" dirty="0"/>
              <a:t> </a:t>
            </a:r>
          </a:p>
          <a:p>
            <a:pPr lvl="1"/>
            <a:r>
              <a:rPr lang="en-US" b="1" dirty="0"/>
              <a:t>-Ligand </a:t>
            </a:r>
            <a:r>
              <a:rPr lang="en-US" b="1" dirty="0" err="1"/>
              <a:t>interaxns</a:t>
            </a:r>
            <a:r>
              <a:rPr lang="en-US" b="1" dirty="0"/>
              <a:t> upweighted x1.5</a:t>
            </a:r>
          </a:p>
          <a:p>
            <a:pPr lvl="1"/>
            <a:r>
              <a:rPr lang="en-US" b="1" dirty="0"/>
              <a:t>-</a:t>
            </a:r>
            <a:r>
              <a:rPr lang="en-US" b="1" dirty="0" err="1"/>
              <a:t>FastRelax</a:t>
            </a:r>
            <a:r>
              <a:rPr lang="en-US" b="1" dirty="0"/>
              <a:t> design w/o match </a:t>
            </a:r>
            <a:r>
              <a:rPr lang="en-US" b="1" dirty="0" err="1"/>
              <a:t>csts</a:t>
            </a:r>
            <a:endParaRPr lang="en-US" b="1" dirty="0"/>
          </a:p>
        </p:txBody>
      </p:sp>
      <p:sp>
        <p:nvSpPr>
          <p:cNvPr id="2" name="TextBox 1">
            <a:extLst>
              <a:ext uri="{FF2B5EF4-FFF2-40B4-BE49-F238E27FC236}">
                <a16:creationId xmlns:a16="http://schemas.microsoft.com/office/drawing/2014/main" id="{BEB15683-45C7-C140-BADE-7E9A0B4673B5}"/>
              </a:ext>
            </a:extLst>
          </p:cNvPr>
          <p:cNvSpPr txBox="1"/>
          <p:nvPr/>
        </p:nvSpPr>
        <p:spPr>
          <a:xfrm>
            <a:off x="2635846" y="3448452"/>
            <a:ext cx="2921441"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11 Designs with:</a:t>
            </a:r>
          </a:p>
          <a:p>
            <a:pPr lvl="1"/>
            <a:r>
              <a:rPr lang="en-US" b="1" dirty="0"/>
              <a:t>Buns2interface &lt;= 0.0</a:t>
            </a:r>
          </a:p>
          <a:p>
            <a:pPr lvl="1"/>
            <a:r>
              <a:rPr lang="en-US" b="1" dirty="0" err="1"/>
              <a:t>Lighphobesasa</a:t>
            </a:r>
            <a:r>
              <a:rPr lang="en-US" b="1" dirty="0"/>
              <a:t> &lt;= 20.0</a:t>
            </a:r>
          </a:p>
          <a:p>
            <a:pPr lvl="1"/>
            <a:r>
              <a:rPr lang="en-US" b="1" dirty="0" err="1"/>
              <a:t>Hbtolig</a:t>
            </a:r>
            <a:r>
              <a:rPr lang="en-US" b="1" dirty="0"/>
              <a:t> &gt;= 4.0</a:t>
            </a:r>
          </a:p>
          <a:p>
            <a:pPr lvl="1"/>
            <a:r>
              <a:rPr lang="en-US" b="1" dirty="0" err="1"/>
              <a:t>Contact_molsurf</a:t>
            </a:r>
            <a:r>
              <a:rPr lang="en-US" b="1" dirty="0"/>
              <a:t> &gt;= 180</a:t>
            </a:r>
          </a:p>
          <a:p>
            <a:pPr lvl="1"/>
            <a:r>
              <a:rPr lang="en-US" b="1" dirty="0"/>
              <a:t>Boltz &lt;= -0.3</a:t>
            </a:r>
          </a:p>
        </p:txBody>
      </p:sp>
      <p:sp>
        <p:nvSpPr>
          <p:cNvPr id="7" name="TextBox 6">
            <a:extLst>
              <a:ext uri="{FF2B5EF4-FFF2-40B4-BE49-F238E27FC236}">
                <a16:creationId xmlns:a16="http://schemas.microsoft.com/office/drawing/2014/main" id="{BE6F8E8B-5A9B-7949-A107-AE698DF93741}"/>
              </a:ext>
            </a:extLst>
          </p:cNvPr>
          <p:cNvSpPr txBox="1"/>
          <p:nvPr/>
        </p:nvSpPr>
        <p:spPr>
          <a:xfrm>
            <a:off x="1288472" y="5537473"/>
            <a:ext cx="9615055" cy="1200329"/>
          </a:xfrm>
          <a:prstGeom prst="rect">
            <a:avLst/>
          </a:prstGeom>
          <a:noFill/>
        </p:spPr>
        <p:txBody>
          <a:bodyPr wrap="square" rtlCol="0">
            <a:spAutoFit/>
          </a:bodyPr>
          <a:lstStyle/>
          <a:p>
            <a:pPr algn="ctr"/>
            <a:r>
              <a:rPr lang="en-US" sz="2400" dirty="0"/>
              <a:t>Somewhat awkwardly, these 11 filtered designs look better by eye than previous filtered designs, even though they were obtained without the use of BSFF</a:t>
            </a:r>
          </a:p>
        </p:txBody>
      </p:sp>
      <p:sp>
        <p:nvSpPr>
          <p:cNvPr id="8" name="TextBox 7">
            <a:extLst>
              <a:ext uri="{FF2B5EF4-FFF2-40B4-BE49-F238E27FC236}">
                <a16:creationId xmlns:a16="http://schemas.microsoft.com/office/drawing/2014/main" id="{2F564414-5F2B-0546-882E-FBA52B27259A}"/>
              </a:ext>
            </a:extLst>
          </p:cNvPr>
          <p:cNvSpPr txBox="1"/>
          <p:nvPr/>
        </p:nvSpPr>
        <p:spPr>
          <a:xfrm>
            <a:off x="5963347" y="3448452"/>
            <a:ext cx="4940180" cy="1200329"/>
          </a:xfrm>
          <a:prstGeom prst="rect">
            <a:avLst/>
          </a:prstGeom>
          <a:noFill/>
        </p:spPr>
        <p:txBody>
          <a:bodyPr wrap="square" rtlCol="0">
            <a:spAutoFit/>
          </a:bodyPr>
          <a:lstStyle/>
          <a:p>
            <a:pPr algn="ctr"/>
            <a:r>
              <a:rPr lang="en-US" u="sng" dirty="0" err="1"/>
              <a:t>Tinberg</a:t>
            </a:r>
            <a:r>
              <a:rPr lang="en-US" u="sng" dirty="0"/>
              <a:t> Criteria</a:t>
            </a:r>
          </a:p>
          <a:p>
            <a:pPr marL="285750" indent="-285750">
              <a:buFont typeface="Arial" panose="020B0604020202020204" pitchFamily="34" charset="0"/>
              <a:buChar char="•"/>
            </a:pPr>
            <a:r>
              <a:rPr lang="en-US" dirty="0"/>
              <a:t>Shape Complementarity &gt; 0.5 </a:t>
            </a:r>
          </a:p>
          <a:p>
            <a:pPr marL="285750" indent="-285750">
              <a:buFont typeface="Arial" panose="020B0604020202020204" pitchFamily="34" charset="0"/>
              <a:buChar char="•"/>
            </a:pPr>
            <a:r>
              <a:rPr lang="en-US" dirty="0"/>
              <a:t>At least 1 </a:t>
            </a:r>
            <a:r>
              <a:rPr lang="en-US" dirty="0" err="1"/>
              <a:t>hbond</a:t>
            </a:r>
            <a:r>
              <a:rPr lang="en-US" dirty="0"/>
              <a:t> residue w/ </a:t>
            </a:r>
            <a:r>
              <a:rPr lang="en-US" dirty="0" err="1"/>
              <a:t>boltz</a:t>
            </a:r>
            <a:r>
              <a:rPr lang="en-US" dirty="0"/>
              <a:t> &lt; -0.1</a:t>
            </a:r>
          </a:p>
          <a:p>
            <a:pPr marL="285750" indent="-285750">
              <a:buFont typeface="Arial" panose="020B0604020202020204" pitchFamily="34" charset="0"/>
              <a:buChar char="•"/>
            </a:pPr>
            <a:r>
              <a:rPr lang="en-US" dirty="0"/>
              <a:t>Mean fragment RMSD &lt; 0.8 </a:t>
            </a:r>
            <a:r>
              <a:rPr lang="en-US" dirty="0" err="1"/>
              <a:t>Å</a:t>
            </a:r>
            <a:endParaRPr lang="en-US" dirty="0"/>
          </a:p>
        </p:txBody>
      </p:sp>
    </p:spTree>
    <p:extLst>
      <p:ext uri="{BB962C8B-B14F-4D97-AF65-F5344CB8AC3E}">
        <p14:creationId xmlns:p14="http://schemas.microsoft.com/office/powerpoint/2010/main" val="25999817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8E2292-21A8-B143-8620-7E57B91ABA13}"/>
              </a:ext>
            </a:extLst>
          </p:cNvPr>
          <p:cNvSpPr txBox="1"/>
          <p:nvPr/>
        </p:nvSpPr>
        <p:spPr>
          <a:xfrm>
            <a:off x="3082945" y="120198"/>
            <a:ext cx="5760808" cy="461665"/>
          </a:xfrm>
          <a:prstGeom prst="rect">
            <a:avLst/>
          </a:prstGeom>
          <a:noFill/>
        </p:spPr>
        <p:txBody>
          <a:bodyPr wrap="none" rtlCol="0">
            <a:spAutoFit/>
          </a:bodyPr>
          <a:lstStyle/>
          <a:p>
            <a:pPr algn="ctr"/>
            <a:r>
              <a:rPr lang="en-US" sz="2400" b="1" dirty="0"/>
              <a:t>Design of Binders for Digoxigenin: Problems</a:t>
            </a:r>
          </a:p>
        </p:txBody>
      </p:sp>
      <p:sp>
        <p:nvSpPr>
          <p:cNvPr id="5" name="TextBox 4">
            <a:extLst>
              <a:ext uri="{FF2B5EF4-FFF2-40B4-BE49-F238E27FC236}">
                <a16:creationId xmlns:a16="http://schemas.microsoft.com/office/drawing/2014/main" id="{B4B9204D-278A-C147-9103-EDD625CF2EB5}"/>
              </a:ext>
            </a:extLst>
          </p:cNvPr>
          <p:cNvSpPr txBox="1"/>
          <p:nvPr/>
        </p:nvSpPr>
        <p:spPr>
          <a:xfrm>
            <a:off x="2459623" y="5103719"/>
            <a:ext cx="7272754" cy="1200329"/>
          </a:xfrm>
          <a:prstGeom prst="rect">
            <a:avLst/>
          </a:prstGeom>
          <a:noFill/>
        </p:spPr>
        <p:txBody>
          <a:bodyPr wrap="square" rtlCol="0">
            <a:spAutoFit/>
          </a:bodyPr>
          <a:lstStyle/>
          <a:p>
            <a:pPr marL="285750" indent="-285750" algn="ctr">
              <a:buFont typeface="Arial" panose="020B0604020202020204" pitchFamily="34" charset="0"/>
              <a:buChar char="•"/>
            </a:pPr>
            <a:r>
              <a:rPr lang="en-US" sz="2400" b="1" dirty="0" err="1"/>
              <a:t>Ddg</a:t>
            </a:r>
            <a:r>
              <a:rPr lang="en-US" sz="2400" b="1" dirty="0"/>
              <a:t> values too high – should be ~ -30.0 </a:t>
            </a:r>
          </a:p>
          <a:p>
            <a:pPr algn="ctr"/>
            <a:endParaRPr lang="en-US" sz="2400" b="1" dirty="0"/>
          </a:p>
          <a:p>
            <a:pPr algn="ctr"/>
            <a:r>
              <a:rPr lang="en-US" sz="2400" b="1" dirty="0">
                <a:highlight>
                  <a:srgbClr val="FFFF00"/>
                </a:highlight>
                <a:sym typeface="Wingdings" pitchFamily="2" charset="2"/>
              </a:rPr>
              <a:t> Include BSFF-derived nonpolar contacts in motifs</a:t>
            </a:r>
            <a:endParaRPr lang="en-US" sz="2400" b="1" dirty="0">
              <a:highlight>
                <a:srgbClr val="FFFF00"/>
              </a:highlight>
            </a:endParaRPr>
          </a:p>
        </p:txBody>
      </p:sp>
      <p:pic>
        <p:nvPicPr>
          <p:cNvPr id="6" name="Picture 5">
            <a:extLst>
              <a:ext uri="{FF2B5EF4-FFF2-40B4-BE49-F238E27FC236}">
                <a16:creationId xmlns:a16="http://schemas.microsoft.com/office/drawing/2014/main" id="{5DD43B76-45B1-4044-940B-77DAC81B7BC6}"/>
              </a:ext>
            </a:extLst>
          </p:cNvPr>
          <p:cNvPicPr>
            <a:picLocks noChangeAspect="1"/>
          </p:cNvPicPr>
          <p:nvPr/>
        </p:nvPicPr>
        <p:blipFill>
          <a:blip r:embed="rId2"/>
          <a:stretch>
            <a:fillRect/>
          </a:stretch>
        </p:blipFill>
        <p:spPr>
          <a:xfrm>
            <a:off x="135122" y="535997"/>
            <a:ext cx="5531898" cy="4151923"/>
          </a:xfrm>
          <a:prstGeom prst="rect">
            <a:avLst/>
          </a:prstGeom>
        </p:spPr>
      </p:pic>
      <p:pic>
        <p:nvPicPr>
          <p:cNvPr id="12" name="Picture 11">
            <a:extLst>
              <a:ext uri="{FF2B5EF4-FFF2-40B4-BE49-F238E27FC236}">
                <a16:creationId xmlns:a16="http://schemas.microsoft.com/office/drawing/2014/main" id="{C0A575CC-36C5-E849-A03B-063ABB3C30E1}"/>
              </a:ext>
            </a:extLst>
          </p:cNvPr>
          <p:cNvPicPr>
            <a:picLocks noChangeAspect="1"/>
          </p:cNvPicPr>
          <p:nvPr/>
        </p:nvPicPr>
        <p:blipFill>
          <a:blip r:embed="rId3"/>
          <a:stretch>
            <a:fillRect/>
          </a:stretch>
        </p:blipFill>
        <p:spPr>
          <a:xfrm>
            <a:off x="5916403" y="535997"/>
            <a:ext cx="5854700" cy="4394200"/>
          </a:xfrm>
          <a:prstGeom prst="rect">
            <a:avLst/>
          </a:prstGeom>
        </p:spPr>
      </p:pic>
    </p:spTree>
    <p:extLst>
      <p:ext uri="{BB962C8B-B14F-4D97-AF65-F5344CB8AC3E}">
        <p14:creationId xmlns:p14="http://schemas.microsoft.com/office/powerpoint/2010/main" val="2746216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B4D4CF-7742-0E4A-A9E1-5E0E4D263853}"/>
              </a:ext>
            </a:extLst>
          </p:cNvPr>
          <p:cNvSpPr txBox="1"/>
          <p:nvPr/>
        </p:nvSpPr>
        <p:spPr>
          <a:xfrm>
            <a:off x="3963728" y="104172"/>
            <a:ext cx="4264630" cy="461665"/>
          </a:xfrm>
          <a:prstGeom prst="rect">
            <a:avLst/>
          </a:prstGeom>
          <a:noFill/>
        </p:spPr>
        <p:txBody>
          <a:bodyPr wrap="none" rtlCol="0">
            <a:spAutoFit/>
          </a:bodyPr>
          <a:lstStyle/>
          <a:p>
            <a:pPr algn="ctr"/>
            <a:r>
              <a:rPr lang="en-US" sz="2400" b="1" dirty="0"/>
              <a:t>Naproxen Binder Design Quality</a:t>
            </a:r>
          </a:p>
        </p:txBody>
      </p:sp>
      <p:pic>
        <p:nvPicPr>
          <p:cNvPr id="16" name="Picture 15">
            <a:extLst>
              <a:ext uri="{FF2B5EF4-FFF2-40B4-BE49-F238E27FC236}">
                <a16:creationId xmlns:a16="http://schemas.microsoft.com/office/drawing/2014/main" id="{51E165DD-F4A4-EF42-AB7F-2FAB713D4A47}"/>
              </a:ext>
            </a:extLst>
          </p:cNvPr>
          <p:cNvPicPr>
            <a:picLocks noChangeAspect="1"/>
          </p:cNvPicPr>
          <p:nvPr/>
        </p:nvPicPr>
        <p:blipFill>
          <a:blip r:embed="rId2"/>
          <a:stretch>
            <a:fillRect/>
          </a:stretch>
        </p:blipFill>
        <p:spPr>
          <a:xfrm>
            <a:off x="605918" y="1859438"/>
            <a:ext cx="6294440" cy="4724242"/>
          </a:xfrm>
          <a:prstGeom prst="rect">
            <a:avLst/>
          </a:prstGeom>
        </p:spPr>
      </p:pic>
      <p:pic>
        <p:nvPicPr>
          <p:cNvPr id="17" name="Picture 16" descr="Diagram, schematic&#10;&#10;Description automatically generated">
            <a:extLst>
              <a:ext uri="{FF2B5EF4-FFF2-40B4-BE49-F238E27FC236}">
                <a16:creationId xmlns:a16="http://schemas.microsoft.com/office/drawing/2014/main" id="{F78948ED-0384-2442-B2EC-79135FF9AD07}"/>
              </a:ext>
            </a:extLst>
          </p:cNvPr>
          <p:cNvPicPr>
            <a:picLocks noChangeAspect="1"/>
          </p:cNvPicPr>
          <p:nvPr/>
        </p:nvPicPr>
        <p:blipFill>
          <a:blip r:embed="rId3"/>
          <a:stretch>
            <a:fillRect/>
          </a:stretch>
        </p:blipFill>
        <p:spPr>
          <a:xfrm>
            <a:off x="7267388" y="2231693"/>
            <a:ext cx="3979732" cy="3979732"/>
          </a:xfrm>
          <a:prstGeom prst="rect">
            <a:avLst/>
          </a:prstGeom>
        </p:spPr>
      </p:pic>
      <p:sp>
        <p:nvSpPr>
          <p:cNvPr id="18" name="TextBox 17">
            <a:extLst>
              <a:ext uri="{FF2B5EF4-FFF2-40B4-BE49-F238E27FC236}">
                <a16:creationId xmlns:a16="http://schemas.microsoft.com/office/drawing/2014/main" id="{70D4FCFC-4E58-B147-AE8F-84711CE6F703}"/>
              </a:ext>
            </a:extLst>
          </p:cNvPr>
          <p:cNvSpPr txBox="1"/>
          <p:nvPr/>
        </p:nvSpPr>
        <p:spPr>
          <a:xfrm>
            <a:off x="3466113" y="813989"/>
            <a:ext cx="5259773" cy="584775"/>
          </a:xfrm>
          <a:prstGeom prst="rect">
            <a:avLst/>
          </a:prstGeom>
          <a:noFill/>
        </p:spPr>
        <p:txBody>
          <a:bodyPr wrap="none" rtlCol="0">
            <a:spAutoFit/>
          </a:bodyPr>
          <a:lstStyle/>
          <a:p>
            <a:r>
              <a:rPr lang="en-US" sz="3200" dirty="0">
                <a:highlight>
                  <a:srgbClr val="FFFF00"/>
                </a:highlight>
              </a:rPr>
              <a:t>Too few protein-ligand </a:t>
            </a:r>
            <a:r>
              <a:rPr lang="en-US" sz="3200" dirty="0" err="1">
                <a:highlight>
                  <a:srgbClr val="FFFF00"/>
                </a:highlight>
              </a:rPr>
              <a:t>hbonds</a:t>
            </a:r>
            <a:endParaRPr lang="en-US" sz="3200" dirty="0">
              <a:highlight>
                <a:srgbClr val="FFFF00"/>
              </a:highlight>
            </a:endParaRPr>
          </a:p>
        </p:txBody>
      </p:sp>
    </p:spTree>
    <p:extLst>
      <p:ext uri="{BB962C8B-B14F-4D97-AF65-F5344CB8AC3E}">
        <p14:creationId xmlns:p14="http://schemas.microsoft.com/office/powerpoint/2010/main" val="38218121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8E2292-21A8-B143-8620-7E57B91ABA13}"/>
              </a:ext>
            </a:extLst>
          </p:cNvPr>
          <p:cNvSpPr txBox="1"/>
          <p:nvPr/>
        </p:nvSpPr>
        <p:spPr>
          <a:xfrm>
            <a:off x="3082945" y="120198"/>
            <a:ext cx="5760808" cy="461665"/>
          </a:xfrm>
          <a:prstGeom prst="rect">
            <a:avLst/>
          </a:prstGeom>
          <a:noFill/>
        </p:spPr>
        <p:txBody>
          <a:bodyPr wrap="none" rtlCol="0">
            <a:spAutoFit/>
          </a:bodyPr>
          <a:lstStyle/>
          <a:p>
            <a:pPr algn="ctr"/>
            <a:r>
              <a:rPr lang="en-US" sz="2400" b="1" dirty="0"/>
              <a:t>Design of Binders for Digoxigenin: Problems</a:t>
            </a:r>
          </a:p>
        </p:txBody>
      </p:sp>
      <p:sp>
        <p:nvSpPr>
          <p:cNvPr id="9" name="TextBox 8">
            <a:extLst>
              <a:ext uri="{FF2B5EF4-FFF2-40B4-BE49-F238E27FC236}">
                <a16:creationId xmlns:a16="http://schemas.microsoft.com/office/drawing/2014/main" id="{943A561C-0AB8-3F42-AB1B-B3734717FDF4}"/>
              </a:ext>
            </a:extLst>
          </p:cNvPr>
          <p:cNvSpPr txBox="1"/>
          <p:nvPr/>
        </p:nvSpPr>
        <p:spPr>
          <a:xfrm>
            <a:off x="1224584" y="968368"/>
            <a:ext cx="9477530" cy="2585323"/>
          </a:xfrm>
          <a:prstGeom prst="rect">
            <a:avLst/>
          </a:prstGeom>
          <a:noFill/>
        </p:spPr>
        <p:txBody>
          <a:bodyPr wrap="square" rtlCol="0">
            <a:spAutoFit/>
          </a:bodyPr>
          <a:lstStyle/>
          <a:p>
            <a:pPr marL="285750" indent="-285750">
              <a:buFont typeface="Arial" panose="020B0604020202020204" pitchFamily="34" charset="0"/>
              <a:buChar char="•"/>
            </a:pPr>
            <a:r>
              <a:rPr lang="en-US" sz="2400" b="1" dirty="0" err="1"/>
              <a:t>Alphafold</a:t>
            </a:r>
            <a:r>
              <a:rPr lang="en-US" sz="2400" b="1" dirty="0"/>
              <a:t> RMSD high:</a:t>
            </a:r>
          </a:p>
          <a:p>
            <a:r>
              <a:rPr lang="en-US" sz="2400" b="1" dirty="0"/>
              <a:t>	-</a:t>
            </a:r>
            <a:r>
              <a:rPr lang="en-US" sz="2400" dirty="0"/>
              <a:t>no designs with </a:t>
            </a:r>
            <a:r>
              <a:rPr lang="en-US" sz="2400" dirty="0" err="1"/>
              <a:t>plddt</a:t>
            </a:r>
            <a:r>
              <a:rPr lang="en-US" sz="2400" dirty="0"/>
              <a:t>&gt;85 and RMSD&lt;1.0 </a:t>
            </a:r>
            <a:r>
              <a:rPr lang="en-US" sz="2400" dirty="0" err="1"/>
              <a:t>Å</a:t>
            </a:r>
            <a:endParaRPr lang="en-US" sz="2400" dirty="0"/>
          </a:p>
          <a:p>
            <a:r>
              <a:rPr lang="en-US" sz="2400" dirty="0"/>
              <a:t>	 (3 designs with </a:t>
            </a:r>
            <a:r>
              <a:rPr lang="en-US" sz="2400" dirty="0" err="1"/>
              <a:t>plddt</a:t>
            </a:r>
            <a:r>
              <a:rPr lang="en-US" sz="2400" dirty="0"/>
              <a:t>&gt;85, RMSD&lt;1.5 </a:t>
            </a:r>
            <a:r>
              <a:rPr lang="en-US" sz="2400" dirty="0" err="1"/>
              <a:t>Å</a:t>
            </a:r>
            <a:r>
              <a:rPr lang="en-US" sz="2400" dirty="0"/>
              <a:t>)</a:t>
            </a:r>
          </a:p>
          <a:p>
            <a:pPr algn="ctr"/>
            <a:endParaRPr lang="en-US" sz="2400" dirty="0"/>
          </a:p>
          <a:p>
            <a:pPr algn="ctr"/>
            <a:r>
              <a:rPr lang="en-US" sz="2400" b="1" dirty="0">
                <a:highlight>
                  <a:srgbClr val="FFFF00"/>
                </a:highlight>
                <a:sym typeface="Wingdings" pitchFamily="2" charset="2"/>
              </a:rPr>
              <a:t>Use </a:t>
            </a:r>
            <a:r>
              <a:rPr lang="en-US" sz="2400" b="1" dirty="0" err="1">
                <a:highlight>
                  <a:srgbClr val="FFFF00"/>
                </a:highlight>
                <a:sym typeface="Wingdings" pitchFamily="2" charset="2"/>
              </a:rPr>
              <a:t>ProteinMPNN</a:t>
            </a:r>
            <a:r>
              <a:rPr lang="en-US" sz="2400" b="1" dirty="0">
                <a:highlight>
                  <a:srgbClr val="FFFF00"/>
                </a:highlight>
                <a:sym typeface="Wingdings" pitchFamily="2" charset="2"/>
              </a:rPr>
              <a:t> to generate a sequence profile for designable positions, sequence preferences will be used to inform design </a:t>
            </a:r>
            <a:endParaRPr lang="en-US" sz="2400" b="1" dirty="0">
              <a:highlight>
                <a:srgbClr val="FFFF00"/>
              </a:highlight>
            </a:endParaRPr>
          </a:p>
          <a:p>
            <a:endParaRPr lang="en-US" dirty="0"/>
          </a:p>
        </p:txBody>
      </p:sp>
      <p:sp>
        <p:nvSpPr>
          <p:cNvPr id="2" name="TextBox 1">
            <a:extLst>
              <a:ext uri="{FF2B5EF4-FFF2-40B4-BE49-F238E27FC236}">
                <a16:creationId xmlns:a16="http://schemas.microsoft.com/office/drawing/2014/main" id="{A4D8E17A-D4FC-D24B-A55C-F6B1528D8B10}"/>
              </a:ext>
            </a:extLst>
          </p:cNvPr>
          <p:cNvSpPr txBox="1"/>
          <p:nvPr/>
        </p:nvSpPr>
        <p:spPr>
          <a:xfrm>
            <a:off x="360218" y="3553690"/>
            <a:ext cx="11208327" cy="2123658"/>
          </a:xfrm>
          <a:prstGeom prst="rect">
            <a:avLst/>
          </a:prstGeom>
          <a:noFill/>
        </p:spPr>
        <p:txBody>
          <a:bodyPr wrap="square" rtlCol="0">
            <a:spAutoFit/>
          </a:bodyPr>
          <a:lstStyle/>
          <a:p>
            <a:r>
              <a:rPr lang="en-US" dirty="0"/>
              <a:t>-Allow design in MPNN only at positions which will be designable in Rosetta</a:t>
            </a:r>
          </a:p>
          <a:p>
            <a:r>
              <a:rPr lang="en-US" dirty="0"/>
              <a:t>-take sequence profiles of favorable sequences (score below some cutoff) at each designable position</a:t>
            </a:r>
          </a:p>
          <a:p>
            <a:r>
              <a:rPr lang="en-US" dirty="0"/>
              <a:t>-for designable positions in </a:t>
            </a:r>
            <a:r>
              <a:rPr lang="en-US" dirty="0" err="1"/>
              <a:t>resfile</a:t>
            </a:r>
            <a:r>
              <a:rPr lang="en-US" dirty="0"/>
              <a:t>, only allow residues which are seen in MPNN designs with a frequency greater than some cutoff </a:t>
            </a:r>
          </a:p>
          <a:p>
            <a:endParaRPr lang="en-US" dirty="0"/>
          </a:p>
          <a:p>
            <a:pPr algn="ctr"/>
            <a:r>
              <a:rPr lang="en-US" dirty="0"/>
              <a:t>Would love to weight each residue type by observed frequency in MPNN designs but I’m not sure if that’s possible</a:t>
            </a:r>
          </a:p>
          <a:p>
            <a:pPr algn="ctr"/>
            <a:r>
              <a:rPr lang="en-US" sz="2400" dirty="0"/>
              <a:t>How else could I potentially make this useful?</a:t>
            </a:r>
          </a:p>
        </p:txBody>
      </p:sp>
    </p:spTree>
    <p:extLst>
      <p:ext uri="{BB962C8B-B14F-4D97-AF65-F5344CB8AC3E}">
        <p14:creationId xmlns:p14="http://schemas.microsoft.com/office/powerpoint/2010/main" val="3237000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8E2292-21A8-B143-8620-7E57B91ABA13}"/>
              </a:ext>
            </a:extLst>
          </p:cNvPr>
          <p:cNvSpPr txBox="1"/>
          <p:nvPr/>
        </p:nvSpPr>
        <p:spPr>
          <a:xfrm>
            <a:off x="3082945" y="120198"/>
            <a:ext cx="5760808" cy="461665"/>
          </a:xfrm>
          <a:prstGeom prst="rect">
            <a:avLst/>
          </a:prstGeom>
          <a:noFill/>
        </p:spPr>
        <p:txBody>
          <a:bodyPr wrap="none" rtlCol="0">
            <a:spAutoFit/>
          </a:bodyPr>
          <a:lstStyle/>
          <a:p>
            <a:pPr algn="ctr"/>
            <a:r>
              <a:rPr lang="en-US" sz="2400" b="1" dirty="0"/>
              <a:t>Design of Binders for Digoxigenin: Problems</a:t>
            </a:r>
          </a:p>
        </p:txBody>
      </p:sp>
      <p:sp>
        <p:nvSpPr>
          <p:cNvPr id="3" name="TextBox 2">
            <a:extLst>
              <a:ext uri="{FF2B5EF4-FFF2-40B4-BE49-F238E27FC236}">
                <a16:creationId xmlns:a16="http://schemas.microsoft.com/office/drawing/2014/main" id="{D59C1479-C0ED-9348-8DD8-471A1294134A}"/>
              </a:ext>
            </a:extLst>
          </p:cNvPr>
          <p:cNvSpPr txBox="1"/>
          <p:nvPr/>
        </p:nvSpPr>
        <p:spPr>
          <a:xfrm>
            <a:off x="1170709" y="721269"/>
            <a:ext cx="9850582" cy="2400657"/>
          </a:xfrm>
          <a:prstGeom prst="rect">
            <a:avLst/>
          </a:prstGeom>
          <a:noFill/>
        </p:spPr>
        <p:txBody>
          <a:bodyPr wrap="square" rtlCol="0">
            <a:spAutoFit/>
          </a:bodyPr>
          <a:lstStyle/>
          <a:p>
            <a:r>
              <a:rPr lang="en-US" sz="2400" dirty="0"/>
              <a:t>Additional things to test:</a:t>
            </a:r>
          </a:p>
          <a:p>
            <a:r>
              <a:rPr lang="en-US" dirty="0"/>
              <a:t>	-instead of using same ‘ideal’ params for every </a:t>
            </a:r>
            <a:r>
              <a:rPr lang="en-US" dirty="0" err="1"/>
              <a:t>hbond</a:t>
            </a:r>
            <a:r>
              <a:rPr lang="en-US" dirty="0"/>
              <a:t> type, I can be more specific to 	individual residue atom </a:t>
            </a:r>
            <a:r>
              <a:rPr lang="en-US" dirty="0" err="1"/>
              <a:t>type:ligand</a:t>
            </a:r>
            <a:r>
              <a:rPr lang="en-US" dirty="0"/>
              <a:t> atom type pairs</a:t>
            </a:r>
          </a:p>
          <a:p>
            <a:r>
              <a:rPr lang="en-US" dirty="0"/>
              <a:t>	-I’d still like to promote </a:t>
            </a:r>
            <a:r>
              <a:rPr lang="en-US" dirty="0" err="1"/>
              <a:t>hbond</a:t>
            </a:r>
            <a:r>
              <a:rPr lang="en-US" dirty="0"/>
              <a:t> networks during design even though upweighting </a:t>
            </a:r>
            <a:r>
              <a:rPr lang="en-US" dirty="0" err="1"/>
              <a:t>hbond</a:t>
            </a:r>
            <a:r>
              <a:rPr lang="en-US" dirty="0"/>
              <a:t> terms 	messes up geometries</a:t>
            </a:r>
          </a:p>
          <a:p>
            <a:r>
              <a:rPr lang="en-US" dirty="0"/>
              <a:t>		3BOP/HBNET</a:t>
            </a:r>
          </a:p>
          <a:p>
            <a:r>
              <a:rPr lang="en-US" dirty="0"/>
              <a:t>	-</a:t>
            </a:r>
            <a:r>
              <a:rPr lang="en-US" dirty="0" err="1"/>
              <a:t>CoupledMoves</a:t>
            </a:r>
            <a:r>
              <a:rPr lang="en-US" dirty="0"/>
              <a:t> + </a:t>
            </a:r>
            <a:r>
              <a:rPr lang="en-US" dirty="0" err="1"/>
              <a:t>GenericPotential</a:t>
            </a:r>
            <a:r>
              <a:rPr lang="en-US" dirty="0"/>
              <a:t> </a:t>
            </a:r>
            <a:r>
              <a:rPr lang="en-US" dirty="0" err="1"/>
              <a:t>ScoreFunction</a:t>
            </a:r>
            <a:endParaRPr lang="en-US" dirty="0"/>
          </a:p>
          <a:p>
            <a:r>
              <a:rPr lang="en-US" dirty="0"/>
              <a:t>	</a:t>
            </a:r>
          </a:p>
        </p:txBody>
      </p:sp>
      <p:sp>
        <p:nvSpPr>
          <p:cNvPr id="6" name="TextBox 5">
            <a:extLst>
              <a:ext uri="{FF2B5EF4-FFF2-40B4-BE49-F238E27FC236}">
                <a16:creationId xmlns:a16="http://schemas.microsoft.com/office/drawing/2014/main" id="{64A90B33-242E-C541-BADA-A3A78738001C}"/>
              </a:ext>
            </a:extLst>
          </p:cNvPr>
          <p:cNvSpPr txBox="1"/>
          <p:nvPr/>
        </p:nvSpPr>
        <p:spPr>
          <a:xfrm>
            <a:off x="287476" y="3365325"/>
            <a:ext cx="2532232" cy="584775"/>
          </a:xfrm>
          <a:prstGeom prst="rect">
            <a:avLst/>
          </a:prstGeom>
          <a:noFill/>
        </p:spPr>
        <p:txBody>
          <a:bodyPr wrap="none" rtlCol="0">
            <a:spAutoFit/>
          </a:bodyPr>
          <a:lstStyle/>
          <a:p>
            <a:r>
              <a:rPr lang="en-US" sz="3200" b="1" dirty="0"/>
              <a:t>PSSM DESIGN</a:t>
            </a:r>
          </a:p>
        </p:txBody>
      </p:sp>
      <p:sp>
        <p:nvSpPr>
          <p:cNvPr id="7" name="TextBox 6">
            <a:extLst>
              <a:ext uri="{FF2B5EF4-FFF2-40B4-BE49-F238E27FC236}">
                <a16:creationId xmlns:a16="http://schemas.microsoft.com/office/drawing/2014/main" id="{7AB3BD51-F027-F641-AD62-0692B0B4E30A}"/>
              </a:ext>
            </a:extLst>
          </p:cNvPr>
          <p:cNvSpPr txBox="1"/>
          <p:nvPr/>
        </p:nvSpPr>
        <p:spPr>
          <a:xfrm>
            <a:off x="287476" y="3852123"/>
            <a:ext cx="4327147" cy="369332"/>
          </a:xfrm>
          <a:prstGeom prst="rect">
            <a:avLst/>
          </a:prstGeom>
          <a:noFill/>
        </p:spPr>
        <p:txBody>
          <a:bodyPr wrap="none" rtlCol="0">
            <a:spAutoFit/>
          </a:bodyPr>
          <a:lstStyle/>
          <a:p>
            <a:r>
              <a:rPr lang="en-US" dirty="0"/>
              <a:t>Compare </a:t>
            </a:r>
            <a:r>
              <a:rPr lang="en-US" dirty="0" err="1"/>
              <a:t>mpnn</a:t>
            </a:r>
            <a:r>
              <a:rPr lang="en-US" dirty="0"/>
              <a:t> seq profile w/ natural ntf2 </a:t>
            </a:r>
          </a:p>
        </p:txBody>
      </p:sp>
      <p:sp>
        <p:nvSpPr>
          <p:cNvPr id="8" name="TextBox 7">
            <a:extLst>
              <a:ext uri="{FF2B5EF4-FFF2-40B4-BE49-F238E27FC236}">
                <a16:creationId xmlns:a16="http://schemas.microsoft.com/office/drawing/2014/main" id="{95D8B583-7CB6-324C-8DE6-2855A6A56FF0}"/>
              </a:ext>
            </a:extLst>
          </p:cNvPr>
          <p:cNvSpPr txBox="1"/>
          <p:nvPr/>
        </p:nvSpPr>
        <p:spPr>
          <a:xfrm>
            <a:off x="287476" y="4211072"/>
            <a:ext cx="6701386" cy="369332"/>
          </a:xfrm>
          <a:prstGeom prst="rect">
            <a:avLst/>
          </a:prstGeom>
          <a:noFill/>
        </p:spPr>
        <p:txBody>
          <a:bodyPr wrap="none" rtlCol="0">
            <a:spAutoFit/>
          </a:bodyPr>
          <a:lstStyle/>
          <a:p>
            <a:r>
              <a:rPr lang="en-US" dirty="0"/>
              <a:t>Example of same </a:t>
            </a:r>
            <a:r>
              <a:rPr lang="en-US" dirty="0" err="1"/>
              <a:t>scaff</a:t>
            </a:r>
            <a:r>
              <a:rPr lang="en-US" dirty="0"/>
              <a:t> different matches to show diff binding modes</a:t>
            </a:r>
          </a:p>
        </p:txBody>
      </p:sp>
      <p:sp>
        <p:nvSpPr>
          <p:cNvPr id="5" name="TextBox 4">
            <a:extLst>
              <a:ext uri="{FF2B5EF4-FFF2-40B4-BE49-F238E27FC236}">
                <a16:creationId xmlns:a16="http://schemas.microsoft.com/office/drawing/2014/main" id="{E888E9C6-B49D-1F49-9124-A22734AD3D15}"/>
              </a:ext>
            </a:extLst>
          </p:cNvPr>
          <p:cNvSpPr txBox="1"/>
          <p:nvPr/>
        </p:nvSpPr>
        <p:spPr>
          <a:xfrm>
            <a:off x="287476" y="4939353"/>
            <a:ext cx="7645876" cy="1754326"/>
          </a:xfrm>
          <a:prstGeom prst="rect">
            <a:avLst/>
          </a:prstGeom>
          <a:noFill/>
        </p:spPr>
        <p:txBody>
          <a:bodyPr wrap="none" rtlCol="0">
            <a:spAutoFit/>
          </a:bodyPr>
          <a:lstStyle/>
          <a:p>
            <a:r>
              <a:rPr lang="en-US" b="1" dirty="0"/>
              <a:t>ROTATION PROJECT IDEAS:</a:t>
            </a:r>
          </a:p>
          <a:p>
            <a:r>
              <a:rPr lang="en-US" dirty="0"/>
              <a:t>	designing binders</a:t>
            </a:r>
          </a:p>
          <a:p>
            <a:r>
              <a:rPr lang="en-US" dirty="0"/>
              <a:t>	</a:t>
            </a:r>
            <a:r>
              <a:rPr lang="en-US" dirty="0" err="1"/>
              <a:t>moad</a:t>
            </a:r>
            <a:r>
              <a:rPr lang="en-US" dirty="0"/>
              <a:t> deeper analysis, </a:t>
            </a:r>
            <a:r>
              <a:rPr lang="en-US" dirty="0" err="1"/>
              <a:t>hbond</a:t>
            </a:r>
            <a:r>
              <a:rPr lang="en-US" dirty="0"/>
              <a:t> networks/other higher order properties</a:t>
            </a:r>
          </a:p>
          <a:p>
            <a:r>
              <a:rPr lang="en-US" dirty="0"/>
              <a:t>	same w/ </a:t>
            </a:r>
            <a:r>
              <a:rPr lang="en-US" dirty="0" err="1"/>
              <a:t>bsff</a:t>
            </a:r>
            <a:r>
              <a:rPr lang="en-US" dirty="0"/>
              <a:t>, higher order properties </a:t>
            </a:r>
          </a:p>
          <a:p>
            <a:r>
              <a:rPr lang="en-US" dirty="0"/>
              <a:t>IDEALIZING MOAD SET -&gt; DO IT UNTIL VERY LOW RMSD </a:t>
            </a:r>
          </a:p>
          <a:p>
            <a:endParaRPr lang="en-US" dirty="0"/>
          </a:p>
        </p:txBody>
      </p:sp>
      <p:sp>
        <p:nvSpPr>
          <p:cNvPr id="10" name="TextBox 9">
            <a:extLst>
              <a:ext uri="{FF2B5EF4-FFF2-40B4-BE49-F238E27FC236}">
                <a16:creationId xmlns:a16="http://schemas.microsoft.com/office/drawing/2014/main" id="{80E1FA33-5D66-F14A-A21E-744E0F184DAA}"/>
              </a:ext>
            </a:extLst>
          </p:cNvPr>
          <p:cNvSpPr txBox="1"/>
          <p:nvPr/>
        </p:nvSpPr>
        <p:spPr>
          <a:xfrm>
            <a:off x="552447" y="2830311"/>
            <a:ext cx="11639553" cy="800219"/>
          </a:xfrm>
          <a:prstGeom prst="rect">
            <a:avLst/>
          </a:prstGeom>
          <a:noFill/>
        </p:spPr>
        <p:txBody>
          <a:bodyPr wrap="square" rtlCol="0">
            <a:spAutoFit/>
          </a:bodyPr>
          <a:lstStyle/>
          <a:p>
            <a:r>
              <a:rPr lang="en-US" dirty="0"/>
              <a:t>###################################</a:t>
            </a:r>
            <a:r>
              <a:rPr lang="en-US" sz="2800" b="1" dirty="0"/>
              <a:t>FEEDBACK/OTHER</a:t>
            </a:r>
            <a:r>
              <a:rPr lang="en-US" dirty="0"/>
              <a:t>####################################</a:t>
            </a:r>
          </a:p>
          <a:p>
            <a:endParaRPr lang="en-US" dirty="0"/>
          </a:p>
        </p:txBody>
      </p:sp>
    </p:spTree>
    <p:extLst>
      <p:ext uri="{BB962C8B-B14F-4D97-AF65-F5344CB8AC3E}">
        <p14:creationId xmlns:p14="http://schemas.microsoft.com/office/powerpoint/2010/main" val="4110483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9A299B-0AB9-1443-844C-5C335A71E90B}"/>
              </a:ext>
            </a:extLst>
          </p:cNvPr>
          <p:cNvSpPr txBox="1"/>
          <p:nvPr/>
        </p:nvSpPr>
        <p:spPr>
          <a:xfrm>
            <a:off x="96982" y="124691"/>
            <a:ext cx="11693236" cy="6186309"/>
          </a:xfrm>
          <a:prstGeom prst="rect">
            <a:avLst/>
          </a:prstGeom>
          <a:noFill/>
        </p:spPr>
        <p:txBody>
          <a:bodyPr wrap="square" rtlCol="0">
            <a:spAutoFit/>
          </a:bodyPr>
          <a:lstStyle/>
          <a:p>
            <a:r>
              <a:rPr lang="en-US" dirty="0"/>
              <a:t>deep manifold something something </a:t>
            </a:r>
            <a:r>
              <a:rPr lang="en-US" dirty="0" err="1"/>
              <a:t>gligorejevic</a:t>
            </a:r>
            <a:r>
              <a:rPr lang="en-US" dirty="0"/>
              <a:t> </a:t>
            </a:r>
          </a:p>
          <a:p>
            <a:r>
              <a:rPr lang="en-US" dirty="0"/>
              <a:t>Sampling problem </a:t>
            </a:r>
          </a:p>
          <a:p>
            <a:r>
              <a:rPr lang="en-US" dirty="0"/>
              <a:t>--&gt;learning and sampling from </a:t>
            </a:r>
            <a:r>
              <a:rPr lang="en-US" dirty="0" err="1"/>
              <a:t>functiomal</a:t>
            </a:r>
            <a:r>
              <a:rPr lang="en-US" dirty="0"/>
              <a:t> </a:t>
            </a:r>
            <a:r>
              <a:rPr lang="en-US" dirty="0" err="1"/>
              <a:t>ptn</a:t>
            </a:r>
            <a:r>
              <a:rPr lang="en-US" dirty="0"/>
              <a:t> manifold using denoising autoencoders </a:t>
            </a:r>
          </a:p>
          <a:p>
            <a:r>
              <a:rPr lang="en-US" dirty="0"/>
              <a:t>	language model </a:t>
            </a:r>
          </a:p>
          <a:p>
            <a:endParaRPr lang="en-US" dirty="0"/>
          </a:p>
          <a:p>
            <a:r>
              <a:rPr lang="en-US" dirty="0"/>
              <a:t>Sam pellock design of small mol binding </a:t>
            </a:r>
            <a:r>
              <a:rPr lang="en-US" dirty="0" err="1"/>
              <a:t>ptns</a:t>
            </a:r>
            <a:r>
              <a:rPr lang="en-US" dirty="0"/>
              <a:t> in hallucinated ntf2s </a:t>
            </a:r>
          </a:p>
          <a:p>
            <a:r>
              <a:rPr lang="en-US" dirty="0"/>
              <a:t>	warfarin, cortisol, </a:t>
            </a:r>
            <a:r>
              <a:rPr lang="en-US" dirty="0" err="1"/>
              <a:t>recuronium</a:t>
            </a:r>
            <a:r>
              <a:rPr lang="en-US" dirty="0"/>
              <a:t> </a:t>
            </a:r>
          </a:p>
          <a:p>
            <a:r>
              <a:rPr lang="en-US" dirty="0"/>
              <a:t>	</a:t>
            </a:r>
            <a:r>
              <a:rPr lang="en-US" dirty="0" err="1"/>
              <a:t>lig</a:t>
            </a:r>
            <a:r>
              <a:rPr lang="en-US" dirty="0"/>
              <a:t> rot lib, </a:t>
            </a:r>
            <a:r>
              <a:rPr lang="en-US" dirty="0" err="1"/>
              <a:t>rifgen</a:t>
            </a:r>
            <a:r>
              <a:rPr lang="en-US" dirty="0"/>
              <a:t>, </a:t>
            </a:r>
            <a:r>
              <a:rPr lang="en-US" dirty="0" err="1"/>
              <a:t>rifdock</a:t>
            </a:r>
            <a:r>
              <a:rPr lang="en-US" dirty="0"/>
              <a:t>, </a:t>
            </a:r>
            <a:r>
              <a:rPr lang="en-US" dirty="0" err="1"/>
              <a:t>fd</a:t>
            </a:r>
            <a:r>
              <a:rPr lang="en-US" dirty="0"/>
              <a:t> w/ </a:t>
            </a:r>
            <a:r>
              <a:rPr lang="en-US" dirty="0" err="1"/>
              <a:t>pssm</a:t>
            </a:r>
            <a:r>
              <a:rPr lang="en-US" dirty="0"/>
              <a:t> </a:t>
            </a:r>
          </a:p>
          <a:p>
            <a:r>
              <a:rPr lang="en-US" dirty="0"/>
              <a:t>	1,2,40 micromolar b4 site sat mut to improve to nm range </a:t>
            </a:r>
          </a:p>
          <a:p>
            <a:r>
              <a:rPr lang="en-US" dirty="0"/>
              <a:t>	evidently scaffold idealization was crucial to getting it to work </a:t>
            </a:r>
          </a:p>
          <a:p>
            <a:r>
              <a:rPr lang="en-US" dirty="0"/>
              <a:t>	high throughput yeast display to test, sub 1% success rate (tested thousands)</a:t>
            </a:r>
          </a:p>
          <a:p>
            <a:r>
              <a:rPr lang="en-US" dirty="0"/>
              <a:t>	Got a crystal for a cortisol binder (not in </a:t>
            </a:r>
            <a:r>
              <a:rPr lang="en-US" dirty="0" err="1"/>
              <a:t>pdb</a:t>
            </a:r>
            <a:r>
              <a:rPr lang="en-US" dirty="0"/>
              <a:t> yet)</a:t>
            </a:r>
          </a:p>
          <a:p>
            <a:endParaRPr lang="en-US" dirty="0"/>
          </a:p>
          <a:p>
            <a:r>
              <a:rPr lang="en-US" dirty="0"/>
              <a:t>Hi </a:t>
            </a:r>
            <a:r>
              <a:rPr lang="en-US" dirty="0" err="1"/>
              <a:t>througput</a:t>
            </a:r>
            <a:r>
              <a:rPr lang="en-US" dirty="0"/>
              <a:t> </a:t>
            </a:r>
            <a:r>
              <a:rPr lang="en-US" dirty="0" err="1"/>
              <a:t>hdxms</a:t>
            </a:r>
            <a:r>
              <a:rPr lang="en-US" dirty="0"/>
              <a:t> to measure </a:t>
            </a:r>
            <a:r>
              <a:rPr lang="en-US" dirty="0" err="1"/>
              <a:t>ptn</a:t>
            </a:r>
            <a:r>
              <a:rPr lang="en-US" dirty="0"/>
              <a:t> fluctuations </a:t>
            </a:r>
            <a:r>
              <a:rPr lang="en-US" dirty="0" err="1"/>
              <a:t>rocklin</a:t>
            </a:r>
            <a:endParaRPr lang="en-US" dirty="0"/>
          </a:p>
          <a:p>
            <a:r>
              <a:rPr lang="en-US" dirty="0"/>
              <a:t>	</a:t>
            </a:r>
            <a:r>
              <a:rPr lang="en-US" dirty="0" err="1"/>
              <a:t>dom</a:t>
            </a:r>
            <a:r>
              <a:rPr lang="en-US" dirty="0"/>
              <a:t> idea use this method to screen </a:t>
            </a:r>
            <a:r>
              <a:rPr lang="en-US" dirty="0" err="1"/>
              <a:t>ptn</a:t>
            </a:r>
            <a:r>
              <a:rPr lang="en-US" dirty="0"/>
              <a:t> switches </a:t>
            </a:r>
          </a:p>
          <a:p>
            <a:endParaRPr lang="en-US" dirty="0"/>
          </a:p>
          <a:p>
            <a:r>
              <a:rPr lang="en-US" dirty="0" err="1"/>
              <a:t>Praetorius</a:t>
            </a:r>
            <a:r>
              <a:rPr lang="en-US" dirty="0"/>
              <a:t> de novo design of dynamic </a:t>
            </a:r>
            <a:r>
              <a:rPr lang="en-US" dirty="0" err="1"/>
              <a:t>ptns</a:t>
            </a:r>
            <a:r>
              <a:rPr lang="en-US" dirty="0"/>
              <a:t> </a:t>
            </a:r>
          </a:p>
          <a:p>
            <a:endParaRPr lang="en-US" dirty="0"/>
          </a:p>
          <a:p>
            <a:r>
              <a:rPr lang="en-US" dirty="0" err="1"/>
              <a:t>Possu</a:t>
            </a:r>
            <a:r>
              <a:rPr lang="en-US" dirty="0"/>
              <a:t> Huang epitope specific antibody des via deep learning based </a:t>
            </a:r>
            <a:r>
              <a:rPr lang="en-US" dirty="0" err="1"/>
              <a:t>strc</a:t>
            </a:r>
            <a:r>
              <a:rPr lang="en-US" dirty="0"/>
              <a:t> modeling </a:t>
            </a:r>
          </a:p>
          <a:p>
            <a:r>
              <a:rPr lang="en-US" dirty="0"/>
              <a:t>	</a:t>
            </a:r>
          </a:p>
          <a:p>
            <a:endParaRPr lang="en-US" dirty="0"/>
          </a:p>
          <a:p>
            <a:r>
              <a:rPr lang="en-US" dirty="0"/>
              <a:t>	</a:t>
            </a:r>
          </a:p>
        </p:txBody>
      </p:sp>
    </p:spTree>
    <p:extLst>
      <p:ext uri="{BB962C8B-B14F-4D97-AF65-F5344CB8AC3E}">
        <p14:creationId xmlns:p14="http://schemas.microsoft.com/office/powerpoint/2010/main" val="151311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96147A-767D-7045-9467-2B2DE637F439}"/>
              </a:ext>
            </a:extLst>
          </p:cNvPr>
          <p:cNvSpPr txBox="1"/>
          <p:nvPr/>
        </p:nvSpPr>
        <p:spPr>
          <a:xfrm>
            <a:off x="3548058" y="2844225"/>
            <a:ext cx="5095883" cy="584775"/>
          </a:xfrm>
          <a:prstGeom prst="rect">
            <a:avLst/>
          </a:prstGeom>
          <a:noFill/>
        </p:spPr>
        <p:txBody>
          <a:bodyPr wrap="none" rtlCol="0">
            <a:spAutoFit/>
          </a:bodyPr>
          <a:lstStyle/>
          <a:p>
            <a:pPr algn="ctr"/>
            <a:r>
              <a:rPr lang="en-US" sz="3200" b="1" dirty="0"/>
              <a:t>Subgroup 1 September 2022 </a:t>
            </a:r>
          </a:p>
        </p:txBody>
      </p:sp>
    </p:spTree>
    <p:extLst>
      <p:ext uri="{BB962C8B-B14F-4D97-AF65-F5344CB8AC3E}">
        <p14:creationId xmlns:p14="http://schemas.microsoft.com/office/powerpoint/2010/main" val="2422101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7CE38E-6F2E-814A-BCF0-043AB7A2052B}"/>
              </a:ext>
            </a:extLst>
          </p:cNvPr>
          <p:cNvSpPr txBox="1"/>
          <p:nvPr/>
        </p:nvSpPr>
        <p:spPr>
          <a:xfrm>
            <a:off x="2777527" y="147660"/>
            <a:ext cx="6636945" cy="461665"/>
          </a:xfrm>
          <a:prstGeom prst="rect">
            <a:avLst/>
          </a:prstGeom>
          <a:noFill/>
        </p:spPr>
        <p:txBody>
          <a:bodyPr wrap="none" rtlCol="0">
            <a:spAutoFit/>
          </a:bodyPr>
          <a:lstStyle/>
          <a:p>
            <a:pPr algn="ctr"/>
            <a:r>
              <a:rPr lang="en-US" sz="2400" b="1" dirty="0"/>
              <a:t>Another Round of Scaffold Design with MPNN/AF2</a:t>
            </a:r>
          </a:p>
        </p:txBody>
      </p:sp>
      <p:pic>
        <p:nvPicPr>
          <p:cNvPr id="3" name="Picture 2">
            <a:extLst>
              <a:ext uri="{FF2B5EF4-FFF2-40B4-BE49-F238E27FC236}">
                <a16:creationId xmlns:a16="http://schemas.microsoft.com/office/drawing/2014/main" id="{C65B5AAA-21B4-C04C-AB04-BA527A7B39A8}"/>
              </a:ext>
            </a:extLst>
          </p:cNvPr>
          <p:cNvPicPr>
            <a:picLocks noChangeAspect="1"/>
          </p:cNvPicPr>
          <p:nvPr/>
        </p:nvPicPr>
        <p:blipFill>
          <a:blip r:embed="rId2"/>
          <a:stretch>
            <a:fillRect/>
          </a:stretch>
        </p:blipFill>
        <p:spPr>
          <a:xfrm>
            <a:off x="5462759" y="1352215"/>
            <a:ext cx="6397126" cy="4801314"/>
          </a:xfrm>
          <a:prstGeom prst="rect">
            <a:avLst/>
          </a:prstGeom>
        </p:spPr>
      </p:pic>
      <p:sp>
        <p:nvSpPr>
          <p:cNvPr id="4" name="TextBox 3">
            <a:extLst>
              <a:ext uri="{FF2B5EF4-FFF2-40B4-BE49-F238E27FC236}">
                <a16:creationId xmlns:a16="http://schemas.microsoft.com/office/drawing/2014/main" id="{0B7975B1-0670-D649-8AA5-766A7ACFBA79}"/>
              </a:ext>
            </a:extLst>
          </p:cNvPr>
          <p:cNvSpPr txBox="1"/>
          <p:nvPr/>
        </p:nvSpPr>
        <p:spPr>
          <a:xfrm>
            <a:off x="214800" y="1524304"/>
            <a:ext cx="512545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Input – 419 scaffolds from last round of MPNN design with average AF2 confidence &gt;=80.0 across 5 models</a:t>
            </a:r>
          </a:p>
          <a:p>
            <a:r>
              <a:rPr lang="en-US" dirty="0">
                <a:sym typeface="Wingdings" pitchFamily="2" charset="2"/>
              </a:rPr>
              <a:t>	1000 MPNN designs each, temp=0.15</a:t>
            </a:r>
          </a:p>
          <a:p>
            <a:r>
              <a:rPr lang="en-US" dirty="0">
                <a:sym typeface="Wingdings" pitchFamily="2" charset="2"/>
              </a:rPr>
              <a:t>	AF2 prediction for top 10 scoring designs 	on each input</a:t>
            </a:r>
          </a:p>
          <a:p>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New Scaffold Library = 515 scaffolds with average AF2 confidence&gt;=90.0 and CA RMSD&lt;=1.0 </a:t>
            </a:r>
            <a:r>
              <a:rPr lang="en-US" dirty="0" err="1">
                <a:sym typeface="Wingdings" pitchFamily="2" charset="2"/>
              </a:rPr>
              <a:t>Å</a:t>
            </a:r>
            <a:r>
              <a:rPr lang="en-US" dirty="0">
                <a:sym typeface="Wingdings" pitchFamily="2" charset="2"/>
              </a:rPr>
              <a:t> from input </a:t>
            </a:r>
          </a:p>
          <a:p>
            <a:r>
              <a:rPr lang="en-US" dirty="0">
                <a:sym typeface="Wingdings" pitchFamily="2" charset="2"/>
              </a:rPr>
              <a:t>	-178 unique inputs from last round </a:t>
            </a:r>
          </a:p>
          <a:p>
            <a:r>
              <a:rPr lang="en-US" dirty="0">
                <a:sym typeface="Wingdings" pitchFamily="2" charset="2"/>
              </a:rPr>
              <a:t>	-65 original LUCS scaffolds (out of 	125)</a:t>
            </a:r>
          </a:p>
          <a:p>
            <a:r>
              <a:rPr lang="en-US" dirty="0">
                <a:sym typeface="Wingdings" pitchFamily="2" charset="2"/>
              </a:rPr>
              <a:t></a:t>
            </a:r>
            <a:r>
              <a:rPr lang="en-US" b="1" i="1" dirty="0">
                <a:sym typeface="Wingdings" pitchFamily="2" charset="2"/>
              </a:rPr>
              <a:t>How different are the scaffolds originating from the same original LUCS structure? How different are the scaffolds originating from different LUCS structures?</a:t>
            </a:r>
            <a:endParaRPr lang="en-US" dirty="0"/>
          </a:p>
        </p:txBody>
      </p:sp>
    </p:spTree>
    <p:extLst>
      <p:ext uri="{BB962C8B-B14F-4D97-AF65-F5344CB8AC3E}">
        <p14:creationId xmlns:p14="http://schemas.microsoft.com/office/powerpoint/2010/main" val="993244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4B745AC-B68C-AE4A-BF00-0FDB136F2D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458" y="2562220"/>
            <a:ext cx="3386003" cy="2696085"/>
          </a:xfrm>
          <a:prstGeom prst="rect">
            <a:avLst/>
          </a:prstGeom>
        </p:spPr>
      </p:pic>
      <p:sp>
        <p:nvSpPr>
          <p:cNvPr id="5" name="TextBox 4">
            <a:extLst>
              <a:ext uri="{FF2B5EF4-FFF2-40B4-BE49-F238E27FC236}">
                <a16:creationId xmlns:a16="http://schemas.microsoft.com/office/drawing/2014/main" id="{BF2E96D5-F036-EA43-9C5D-714EB318E273}"/>
              </a:ext>
            </a:extLst>
          </p:cNvPr>
          <p:cNvSpPr txBox="1"/>
          <p:nvPr/>
        </p:nvSpPr>
        <p:spPr>
          <a:xfrm>
            <a:off x="4752474" y="1347536"/>
            <a:ext cx="7002379" cy="2862322"/>
          </a:xfrm>
          <a:prstGeom prst="rect">
            <a:avLst/>
          </a:prstGeom>
          <a:noFill/>
        </p:spPr>
        <p:txBody>
          <a:bodyPr wrap="square" rtlCol="0">
            <a:spAutoFit/>
          </a:bodyPr>
          <a:lstStyle/>
          <a:p>
            <a:r>
              <a:rPr lang="en-US" b="1" dirty="0"/>
              <a:t>Motifs = </a:t>
            </a:r>
            <a:r>
              <a:rPr lang="en-US" dirty="0"/>
              <a:t>1 idealized </a:t>
            </a:r>
            <a:r>
              <a:rPr lang="en-US" dirty="0" err="1"/>
              <a:t>hbond</a:t>
            </a:r>
            <a:r>
              <a:rPr lang="en-US" dirty="0"/>
              <a:t> for each polar group (4 total) + 1 high frequency nonpolar interaction from BSFF </a:t>
            </a:r>
          </a:p>
          <a:p>
            <a:r>
              <a:rPr lang="en-US" dirty="0"/>
              <a:t>	</a:t>
            </a:r>
            <a:r>
              <a:rPr lang="en-US" dirty="0">
                <a:sym typeface="Wingdings" pitchFamily="2" charset="2"/>
              </a:rPr>
              <a:t>only 7 matches</a:t>
            </a:r>
          </a:p>
          <a:p>
            <a:endParaRPr lang="en-US" dirty="0">
              <a:sym typeface="Wingdings" pitchFamily="2" charset="2"/>
            </a:endParaRPr>
          </a:p>
          <a:p>
            <a:r>
              <a:rPr lang="en-US" dirty="0">
                <a:sym typeface="Wingdings" pitchFamily="2" charset="2"/>
              </a:rPr>
              <a:t>Without nonpolar contact (4 polar only)  1077 matches (4331 previously)</a:t>
            </a:r>
          </a:p>
          <a:p>
            <a:r>
              <a:rPr lang="en-US" dirty="0">
                <a:sym typeface="Wingdings" pitchFamily="2" charset="2"/>
              </a:rPr>
              <a:t>	-make many designs each with </a:t>
            </a:r>
            <a:r>
              <a:rPr lang="en-US" dirty="0" err="1">
                <a:sym typeface="Wingdings" pitchFamily="2" charset="2"/>
              </a:rPr>
              <a:t>CoupledMoves</a:t>
            </a:r>
            <a:r>
              <a:rPr lang="en-US" dirty="0">
                <a:sym typeface="Wingdings" pitchFamily="2" charset="2"/>
              </a:rPr>
              <a:t>, 	</a:t>
            </a:r>
            <a:r>
              <a:rPr lang="en-US" dirty="0" err="1">
                <a:sym typeface="Wingdings" pitchFamily="2" charset="2"/>
              </a:rPr>
              <a:t>GenericPotential</a:t>
            </a:r>
            <a:r>
              <a:rPr lang="en-US" dirty="0">
                <a:sym typeface="Wingdings" pitchFamily="2" charset="2"/>
              </a:rPr>
              <a:t>, PSSM with MPNN derived sequence profile, 	3BOP/</a:t>
            </a:r>
            <a:r>
              <a:rPr lang="en-US" dirty="0" err="1">
                <a:sym typeface="Wingdings" pitchFamily="2" charset="2"/>
              </a:rPr>
              <a:t>HBNet</a:t>
            </a:r>
            <a:r>
              <a:rPr lang="en-US" dirty="0">
                <a:sym typeface="Wingdings" pitchFamily="2" charset="2"/>
              </a:rPr>
              <a:t> </a:t>
            </a:r>
            <a:r>
              <a:rPr lang="en-US" dirty="0" err="1">
                <a:sym typeface="Wingdings" pitchFamily="2" charset="2"/>
              </a:rPr>
              <a:t>scoreterm</a:t>
            </a:r>
            <a:r>
              <a:rPr lang="en-US" dirty="0">
                <a:sym typeface="Wingdings" pitchFamily="2" charset="2"/>
              </a:rPr>
              <a:t>, special rotamer bonus for high-	frequency contacts?</a:t>
            </a:r>
            <a:endParaRPr lang="en-US" dirty="0"/>
          </a:p>
        </p:txBody>
      </p:sp>
      <p:sp>
        <p:nvSpPr>
          <p:cNvPr id="6" name="TextBox 5">
            <a:extLst>
              <a:ext uri="{FF2B5EF4-FFF2-40B4-BE49-F238E27FC236}">
                <a16:creationId xmlns:a16="http://schemas.microsoft.com/office/drawing/2014/main" id="{21A6BFE6-5FB3-B849-B4F3-F5D3EEE7D93D}"/>
              </a:ext>
            </a:extLst>
          </p:cNvPr>
          <p:cNvSpPr txBox="1"/>
          <p:nvPr/>
        </p:nvSpPr>
        <p:spPr>
          <a:xfrm>
            <a:off x="4847905" y="147660"/>
            <a:ext cx="2496196" cy="461665"/>
          </a:xfrm>
          <a:prstGeom prst="rect">
            <a:avLst/>
          </a:prstGeom>
          <a:noFill/>
        </p:spPr>
        <p:txBody>
          <a:bodyPr wrap="none" rtlCol="0">
            <a:spAutoFit/>
          </a:bodyPr>
          <a:lstStyle/>
          <a:p>
            <a:pPr algn="ctr"/>
            <a:r>
              <a:rPr lang="en-US" sz="2400" b="1" dirty="0"/>
              <a:t>DIG Binder Design</a:t>
            </a:r>
          </a:p>
        </p:txBody>
      </p:sp>
      <p:sp>
        <p:nvSpPr>
          <p:cNvPr id="7" name="TextBox 6">
            <a:extLst>
              <a:ext uri="{FF2B5EF4-FFF2-40B4-BE49-F238E27FC236}">
                <a16:creationId xmlns:a16="http://schemas.microsoft.com/office/drawing/2014/main" id="{9D90B7F0-D405-0A45-A88B-1741B83EBC5C}"/>
              </a:ext>
            </a:extLst>
          </p:cNvPr>
          <p:cNvSpPr txBox="1"/>
          <p:nvPr/>
        </p:nvSpPr>
        <p:spPr>
          <a:xfrm>
            <a:off x="4824663" y="4969042"/>
            <a:ext cx="6288966" cy="1477328"/>
          </a:xfrm>
          <a:prstGeom prst="rect">
            <a:avLst/>
          </a:prstGeom>
          <a:noFill/>
        </p:spPr>
        <p:txBody>
          <a:bodyPr wrap="none" rtlCol="0">
            <a:spAutoFit/>
          </a:bodyPr>
          <a:lstStyle/>
          <a:p>
            <a:r>
              <a:rPr lang="en-US" dirty="0"/>
              <a:t>Rotamer enumeration after pol matching, define best couple np, </a:t>
            </a:r>
          </a:p>
          <a:p>
            <a:r>
              <a:rPr lang="en-US" dirty="0"/>
              <a:t>Then gen </a:t>
            </a:r>
            <a:r>
              <a:rPr lang="en-US" dirty="0" err="1"/>
              <a:t>mpnn</a:t>
            </a:r>
            <a:r>
              <a:rPr lang="en-US" dirty="0"/>
              <a:t> prof </a:t>
            </a:r>
          </a:p>
          <a:p>
            <a:r>
              <a:rPr lang="en-US" dirty="0"/>
              <a:t>Running back </a:t>
            </a:r>
            <a:r>
              <a:rPr lang="en-US" dirty="0" err="1"/>
              <a:t>mpnn</a:t>
            </a:r>
            <a:r>
              <a:rPr lang="en-US" dirty="0"/>
              <a:t> on all ntf2 – link with </a:t>
            </a:r>
            <a:r>
              <a:rPr lang="en-US" dirty="0" err="1"/>
              <a:t>steph</a:t>
            </a:r>
            <a:r>
              <a:rPr lang="en-US" dirty="0"/>
              <a:t> for yeast display</a:t>
            </a:r>
          </a:p>
          <a:p>
            <a:r>
              <a:rPr lang="en-US" dirty="0"/>
              <a:t>	-more than 10 </a:t>
            </a:r>
            <a:r>
              <a:rPr lang="en-US" dirty="0" err="1"/>
              <a:t>mpnn</a:t>
            </a:r>
            <a:r>
              <a:rPr lang="en-US" dirty="0"/>
              <a:t> submitted, best </a:t>
            </a:r>
            <a:r>
              <a:rPr lang="en-US" dirty="0" err="1"/>
              <a:t>plddt</a:t>
            </a:r>
            <a:r>
              <a:rPr lang="en-US" dirty="0"/>
              <a:t>/</a:t>
            </a:r>
            <a:r>
              <a:rPr lang="en-US" dirty="0" err="1"/>
              <a:t>rmsd</a:t>
            </a:r>
            <a:r>
              <a:rPr lang="en-US" dirty="0"/>
              <a:t>  </a:t>
            </a:r>
          </a:p>
          <a:p>
            <a:r>
              <a:rPr lang="en-US" dirty="0"/>
              <a:t>Other steroids with different arrangement polar groups </a:t>
            </a:r>
          </a:p>
        </p:txBody>
      </p:sp>
      <p:sp>
        <p:nvSpPr>
          <p:cNvPr id="9" name="TextBox 8">
            <a:extLst>
              <a:ext uri="{FF2B5EF4-FFF2-40B4-BE49-F238E27FC236}">
                <a16:creationId xmlns:a16="http://schemas.microsoft.com/office/drawing/2014/main" id="{1D048BF6-49C3-2D43-B4CD-565A8FBB2203}"/>
              </a:ext>
            </a:extLst>
          </p:cNvPr>
          <p:cNvSpPr txBox="1"/>
          <p:nvPr/>
        </p:nvSpPr>
        <p:spPr>
          <a:xfrm>
            <a:off x="685800" y="457200"/>
            <a:ext cx="3003002" cy="923330"/>
          </a:xfrm>
          <a:prstGeom prst="rect">
            <a:avLst/>
          </a:prstGeom>
          <a:noFill/>
        </p:spPr>
        <p:txBody>
          <a:bodyPr wrap="none" rtlCol="0">
            <a:spAutoFit/>
          </a:bodyPr>
          <a:lstStyle/>
          <a:p>
            <a:r>
              <a:rPr lang="en-US" dirty="0"/>
              <a:t>Same n res, only 86 variable, </a:t>
            </a:r>
          </a:p>
          <a:p>
            <a:r>
              <a:rPr lang="en-US" dirty="0"/>
              <a:t>Need contiguous terminal set </a:t>
            </a:r>
          </a:p>
          <a:p>
            <a:r>
              <a:rPr lang="en-US" dirty="0"/>
              <a:t>Of unchanging res </a:t>
            </a:r>
          </a:p>
        </p:txBody>
      </p:sp>
    </p:spTree>
    <p:extLst>
      <p:ext uri="{BB962C8B-B14F-4D97-AF65-F5344CB8AC3E}">
        <p14:creationId xmlns:p14="http://schemas.microsoft.com/office/powerpoint/2010/main" val="3345019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BCADAF-4D57-114F-A15C-3794D143A2D9}"/>
              </a:ext>
            </a:extLst>
          </p:cNvPr>
          <p:cNvSpPr txBox="1"/>
          <p:nvPr/>
        </p:nvSpPr>
        <p:spPr>
          <a:xfrm>
            <a:off x="661737" y="1804736"/>
            <a:ext cx="6288966" cy="3970318"/>
          </a:xfrm>
          <a:prstGeom prst="rect">
            <a:avLst/>
          </a:prstGeom>
          <a:noFill/>
        </p:spPr>
        <p:txBody>
          <a:bodyPr wrap="none" rtlCol="0">
            <a:spAutoFit/>
          </a:bodyPr>
          <a:lstStyle/>
          <a:p>
            <a:r>
              <a:rPr lang="en-US" dirty="0"/>
              <a:t>Rotamer enumeration after pol matching, define best couple np, </a:t>
            </a:r>
          </a:p>
          <a:p>
            <a:r>
              <a:rPr lang="en-US" dirty="0"/>
              <a:t>Then gen </a:t>
            </a:r>
            <a:r>
              <a:rPr lang="en-US" dirty="0" err="1"/>
              <a:t>mpnn</a:t>
            </a:r>
            <a:r>
              <a:rPr lang="en-US" dirty="0"/>
              <a:t> prof </a:t>
            </a:r>
          </a:p>
          <a:p>
            <a:r>
              <a:rPr lang="en-US" dirty="0"/>
              <a:t>Running back </a:t>
            </a:r>
            <a:r>
              <a:rPr lang="en-US" dirty="0" err="1"/>
              <a:t>mpnn</a:t>
            </a:r>
            <a:r>
              <a:rPr lang="en-US" dirty="0"/>
              <a:t> on all ntf2 – link with </a:t>
            </a:r>
            <a:r>
              <a:rPr lang="en-US" dirty="0" err="1"/>
              <a:t>steph</a:t>
            </a:r>
            <a:r>
              <a:rPr lang="en-US" dirty="0"/>
              <a:t> for yeast display</a:t>
            </a:r>
          </a:p>
          <a:p>
            <a:r>
              <a:rPr lang="en-US" dirty="0"/>
              <a:t>	-more than 10 </a:t>
            </a:r>
            <a:r>
              <a:rPr lang="en-US" dirty="0" err="1"/>
              <a:t>mpnn</a:t>
            </a:r>
            <a:r>
              <a:rPr lang="en-US" dirty="0"/>
              <a:t> submitted, best </a:t>
            </a:r>
            <a:r>
              <a:rPr lang="en-US" dirty="0" err="1"/>
              <a:t>plddt</a:t>
            </a:r>
            <a:r>
              <a:rPr lang="en-US" dirty="0"/>
              <a:t>/</a:t>
            </a:r>
            <a:r>
              <a:rPr lang="en-US" dirty="0" err="1"/>
              <a:t>rmsd</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Other steroids with different arrangement polar groups </a:t>
            </a:r>
          </a:p>
        </p:txBody>
      </p:sp>
      <p:sp>
        <p:nvSpPr>
          <p:cNvPr id="5" name="TextBox 4">
            <a:extLst>
              <a:ext uri="{FF2B5EF4-FFF2-40B4-BE49-F238E27FC236}">
                <a16:creationId xmlns:a16="http://schemas.microsoft.com/office/drawing/2014/main" id="{FB462C80-366F-F24A-A4B4-3DC98071E340}"/>
              </a:ext>
            </a:extLst>
          </p:cNvPr>
          <p:cNvSpPr txBox="1"/>
          <p:nvPr/>
        </p:nvSpPr>
        <p:spPr>
          <a:xfrm>
            <a:off x="2189747" y="2967335"/>
            <a:ext cx="3003002" cy="923330"/>
          </a:xfrm>
          <a:prstGeom prst="rect">
            <a:avLst/>
          </a:prstGeom>
          <a:noFill/>
        </p:spPr>
        <p:txBody>
          <a:bodyPr wrap="none" rtlCol="0">
            <a:spAutoFit/>
          </a:bodyPr>
          <a:lstStyle/>
          <a:p>
            <a:r>
              <a:rPr lang="en-US" dirty="0"/>
              <a:t>Same n res, only 86 variable, </a:t>
            </a:r>
          </a:p>
          <a:p>
            <a:r>
              <a:rPr lang="en-US" dirty="0"/>
              <a:t>Need contiguous terminal set </a:t>
            </a:r>
          </a:p>
          <a:p>
            <a:r>
              <a:rPr lang="en-US" dirty="0"/>
              <a:t>Of unchanging res </a:t>
            </a:r>
          </a:p>
        </p:txBody>
      </p:sp>
      <p:sp>
        <p:nvSpPr>
          <p:cNvPr id="2" name="TextBox 1">
            <a:extLst>
              <a:ext uri="{FF2B5EF4-FFF2-40B4-BE49-F238E27FC236}">
                <a16:creationId xmlns:a16="http://schemas.microsoft.com/office/drawing/2014/main" id="{0DAE4C08-30F5-2646-9F8A-14B9890A7543}"/>
              </a:ext>
            </a:extLst>
          </p:cNvPr>
          <p:cNvSpPr txBox="1"/>
          <p:nvPr/>
        </p:nvSpPr>
        <p:spPr>
          <a:xfrm>
            <a:off x="6950703" y="517358"/>
            <a:ext cx="5068844" cy="2862322"/>
          </a:xfrm>
          <a:prstGeom prst="rect">
            <a:avLst/>
          </a:prstGeom>
          <a:noFill/>
        </p:spPr>
        <p:txBody>
          <a:bodyPr wrap="square" rtlCol="0">
            <a:spAutoFit/>
          </a:bodyPr>
          <a:lstStyle/>
          <a:p>
            <a:r>
              <a:rPr lang="en-US" dirty="0"/>
              <a:t>Get match </a:t>
            </a:r>
          </a:p>
          <a:p>
            <a:r>
              <a:rPr lang="en-US" dirty="0"/>
              <a:t>Identify well buried matches</a:t>
            </a:r>
          </a:p>
          <a:p>
            <a:r>
              <a:rPr lang="en-US" dirty="0"/>
              <a:t>Mutate first shell (minus motif) to alanine/glycine and enumerate every rotamer of every residue to identify top tier packing interactions with ligand</a:t>
            </a:r>
          </a:p>
          <a:p>
            <a:r>
              <a:rPr lang="en-US" dirty="0"/>
              <a:t>	favor aromatics for pi stacking?</a:t>
            </a:r>
          </a:p>
          <a:p>
            <a:r>
              <a:rPr lang="en-US" dirty="0"/>
              <a:t>Check combinations of good packing interactions and find low energy first shells </a:t>
            </a:r>
          </a:p>
          <a:p>
            <a:r>
              <a:rPr lang="en-US" dirty="0"/>
              <a:t>Generate sequence profile with </a:t>
            </a:r>
            <a:r>
              <a:rPr lang="en-US" dirty="0" err="1"/>
              <a:t>mpnn</a:t>
            </a:r>
            <a:r>
              <a:rPr lang="en-US" dirty="0"/>
              <a:t> across designable </a:t>
            </a:r>
          </a:p>
        </p:txBody>
      </p:sp>
    </p:spTree>
    <p:extLst>
      <p:ext uri="{BB962C8B-B14F-4D97-AF65-F5344CB8AC3E}">
        <p14:creationId xmlns:p14="http://schemas.microsoft.com/office/powerpoint/2010/main" val="22459161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96147A-767D-7045-9467-2B2DE637F439}"/>
              </a:ext>
            </a:extLst>
          </p:cNvPr>
          <p:cNvSpPr txBox="1"/>
          <p:nvPr/>
        </p:nvSpPr>
        <p:spPr>
          <a:xfrm>
            <a:off x="3792038" y="2844225"/>
            <a:ext cx="4607928" cy="584775"/>
          </a:xfrm>
          <a:prstGeom prst="rect">
            <a:avLst/>
          </a:prstGeom>
          <a:noFill/>
        </p:spPr>
        <p:txBody>
          <a:bodyPr wrap="none" rtlCol="0">
            <a:spAutoFit/>
          </a:bodyPr>
          <a:lstStyle/>
          <a:p>
            <a:pPr algn="ctr"/>
            <a:r>
              <a:rPr lang="en-US" sz="3200" b="1" dirty="0"/>
              <a:t>Subgroup 7 October 2022 </a:t>
            </a:r>
          </a:p>
        </p:txBody>
      </p:sp>
    </p:spTree>
    <p:extLst>
      <p:ext uri="{BB962C8B-B14F-4D97-AF65-F5344CB8AC3E}">
        <p14:creationId xmlns:p14="http://schemas.microsoft.com/office/powerpoint/2010/main" val="2707891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AADB5D-88B7-A646-996C-218A28FD973C}"/>
              </a:ext>
            </a:extLst>
          </p:cNvPr>
          <p:cNvPicPr>
            <a:picLocks noChangeAspect="1"/>
          </p:cNvPicPr>
          <p:nvPr/>
        </p:nvPicPr>
        <p:blipFill>
          <a:blip r:embed="rId2"/>
          <a:stretch>
            <a:fillRect/>
          </a:stretch>
        </p:blipFill>
        <p:spPr>
          <a:xfrm>
            <a:off x="4073470" y="707288"/>
            <a:ext cx="2857500" cy="2857500"/>
          </a:xfrm>
          <a:prstGeom prst="rect">
            <a:avLst/>
          </a:prstGeom>
        </p:spPr>
      </p:pic>
      <p:pic>
        <p:nvPicPr>
          <p:cNvPr id="6" name="Picture 5">
            <a:extLst>
              <a:ext uri="{FF2B5EF4-FFF2-40B4-BE49-F238E27FC236}">
                <a16:creationId xmlns:a16="http://schemas.microsoft.com/office/drawing/2014/main" id="{DC1A7E82-D770-C548-8728-0B063C38D674}"/>
              </a:ext>
            </a:extLst>
          </p:cNvPr>
          <p:cNvPicPr>
            <a:picLocks noChangeAspect="1"/>
          </p:cNvPicPr>
          <p:nvPr/>
        </p:nvPicPr>
        <p:blipFill>
          <a:blip r:embed="rId3"/>
          <a:stretch>
            <a:fillRect/>
          </a:stretch>
        </p:blipFill>
        <p:spPr>
          <a:xfrm>
            <a:off x="507034" y="3908874"/>
            <a:ext cx="2857500" cy="2857500"/>
          </a:xfrm>
          <a:prstGeom prst="rect">
            <a:avLst/>
          </a:prstGeom>
        </p:spPr>
      </p:pic>
      <p:pic>
        <p:nvPicPr>
          <p:cNvPr id="7" name="Picture 6">
            <a:extLst>
              <a:ext uri="{FF2B5EF4-FFF2-40B4-BE49-F238E27FC236}">
                <a16:creationId xmlns:a16="http://schemas.microsoft.com/office/drawing/2014/main" id="{C34B8B85-C114-9341-9E1B-6DF80837E979}"/>
              </a:ext>
            </a:extLst>
          </p:cNvPr>
          <p:cNvPicPr>
            <a:picLocks noChangeAspect="1"/>
          </p:cNvPicPr>
          <p:nvPr/>
        </p:nvPicPr>
        <p:blipFill>
          <a:blip r:embed="rId4"/>
          <a:stretch>
            <a:fillRect/>
          </a:stretch>
        </p:blipFill>
        <p:spPr>
          <a:xfrm>
            <a:off x="7687436" y="707288"/>
            <a:ext cx="2857500" cy="2857500"/>
          </a:xfrm>
          <a:prstGeom prst="rect">
            <a:avLst/>
          </a:prstGeom>
        </p:spPr>
      </p:pic>
      <p:pic>
        <p:nvPicPr>
          <p:cNvPr id="8" name="Picture 7">
            <a:extLst>
              <a:ext uri="{FF2B5EF4-FFF2-40B4-BE49-F238E27FC236}">
                <a16:creationId xmlns:a16="http://schemas.microsoft.com/office/drawing/2014/main" id="{509920C6-C1B2-164D-9B9B-FA799E1532EF}"/>
              </a:ext>
            </a:extLst>
          </p:cNvPr>
          <p:cNvPicPr>
            <a:picLocks noChangeAspect="1"/>
          </p:cNvPicPr>
          <p:nvPr/>
        </p:nvPicPr>
        <p:blipFill>
          <a:blip r:embed="rId5"/>
          <a:stretch>
            <a:fillRect/>
          </a:stretch>
        </p:blipFill>
        <p:spPr>
          <a:xfrm>
            <a:off x="4073470" y="3880363"/>
            <a:ext cx="2857500" cy="2857500"/>
          </a:xfrm>
          <a:prstGeom prst="rect">
            <a:avLst/>
          </a:prstGeom>
        </p:spPr>
      </p:pic>
      <p:pic>
        <p:nvPicPr>
          <p:cNvPr id="9" name="Picture 8">
            <a:extLst>
              <a:ext uri="{FF2B5EF4-FFF2-40B4-BE49-F238E27FC236}">
                <a16:creationId xmlns:a16="http://schemas.microsoft.com/office/drawing/2014/main" id="{68E9F6B4-7D23-5F4E-B5FA-CD2710FECE64}"/>
              </a:ext>
            </a:extLst>
          </p:cNvPr>
          <p:cNvPicPr>
            <a:picLocks noChangeAspect="1"/>
          </p:cNvPicPr>
          <p:nvPr/>
        </p:nvPicPr>
        <p:blipFill>
          <a:blip r:embed="rId6"/>
          <a:stretch>
            <a:fillRect/>
          </a:stretch>
        </p:blipFill>
        <p:spPr>
          <a:xfrm>
            <a:off x="579966" y="715866"/>
            <a:ext cx="2857500" cy="2857500"/>
          </a:xfrm>
          <a:prstGeom prst="rect">
            <a:avLst/>
          </a:prstGeom>
        </p:spPr>
      </p:pic>
      <p:sp>
        <p:nvSpPr>
          <p:cNvPr id="10" name="TextBox 9">
            <a:extLst>
              <a:ext uri="{FF2B5EF4-FFF2-40B4-BE49-F238E27FC236}">
                <a16:creationId xmlns:a16="http://schemas.microsoft.com/office/drawing/2014/main" id="{FF2F64B4-AED1-CD41-829D-C714DC7BED50}"/>
              </a:ext>
            </a:extLst>
          </p:cNvPr>
          <p:cNvSpPr txBox="1"/>
          <p:nvPr/>
        </p:nvSpPr>
        <p:spPr>
          <a:xfrm>
            <a:off x="2924332" y="41134"/>
            <a:ext cx="6343340" cy="400110"/>
          </a:xfrm>
          <a:prstGeom prst="rect">
            <a:avLst/>
          </a:prstGeom>
          <a:noFill/>
        </p:spPr>
        <p:txBody>
          <a:bodyPr wrap="none" rtlCol="0">
            <a:spAutoFit/>
          </a:bodyPr>
          <a:lstStyle/>
          <a:p>
            <a:pPr algn="ctr"/>
            <a:r>
              <a:rPr lang="en-US" sz="2000" b="1" dirty="0"/>
              <a:t>Steroid Targets with Different Polar Group Arrangements</a:t>
            </a:r>
          </a:p>
        </p:txBody>
      </p:sp>
      <p:sp>
        <p:nvSpPr>
          <p:cNvPr id="11" name="TextBox 10">
            <a:extLst>
              <a:ext uri="{FF2B5EF4-FFF2-40B4-BE49-F238E27FC236}">
                <a16:creationId xmlns:a16="http://schemas.microsoft.com/office/drawing/2014/main" id="{B1B5FBEA-50B5-4240-AA38-136E177D1684}"/>
              </a:ext>
            </a:extLst>
          </p:cNvPr>
          <p:cNvSpPr txBox="1"/>
          <p:nvPr/>
        </p:nvSpPr>
        <p:spPr>
          <a:xfrm>
            <a:off x="1370560" y="346534"/>
            <a:ext cx="1276311" cy="369332"/>
          </a:xfrm>
          <a:prstGeom prst="rect">
            <a:avLst/>
          </a:prstGeom>
          <a:noFill/>
        </p:spPr>
        <p:txBody>
          <a:bodyPr wrap="none" rtlCol="0">
            <a:spAutoFit/>
          </a:bodyPr>
          <a:lstStyle/>
          <a:p>
            <a:r>
              <a:rPr lang="en-US" dirty="0"/>
              <a:t>Digoxigenin</a:t>
            </a:r>
          </a:p>
        </p:txBody>
      </p:sp>
      <p:sp>
        <p:nvSpPr>
          <p:cNvPr id="12" name="TextBox 11">
            <a:extLst>
              <a:ext uri="{FF2B5EF4-FFF2-40B4-BE49-F238E27FC236}">
                <a16:creationId xmlns:a16="http://schemas.microsoft.com/office/drawing/2014/main" id="{20328447-824E-5543-A313-0A42AB181EDA}"/>
              </a:ext>
            </a:extLst>
          </p:cNvPr>
          <p:cNvSpPr txBox="1"/>
          <p:nvPr/>
        </p:nvSpPr>
        <p:spPr>
          <a:xfrm>
            <a:off x="4864065" y="360376"/>
            <a:ext cx="996491" cy="369332"/>
          </a:xfrm>
          <a:prstGeom prst="rect">
            <a:avLst/>
          </a:prstGeom>
          <a:noFill/>
        </p:spPr>
        <p:txBody>
          <a:bodyPr wrap="none" rtlCol="0">
            <a:spAutoFit/>
          </a:bodyPr>
          <a:lstStyle/>
          <a:p>
            <a:r>
              <a:rPr lang="en-US" dirty="0"/>
              <a:t>Estradiol</a:t>
            </a:r>
          </a:p>
        </p:txBody>
      </p:sp>
      <p:sp>
        <p:nvSpPr>
          <p:cNvPr id="13" name="TextBox 12">
            <a:extLst>
              <a:ext uri="{FF2B5EF4-FFF2-40B4-BE49-F238E27FC236}">
                <a16:creationId xmlns:a16="http://schemas.microsoft.com/office/drawing/2014/main" id="{007F7FDF-B091-C34F-A44B-7D1A91D83507}"/>
              </a:ext>
            </a:extLst>
          </p:cNvPr>
          <p:cNvSpPr txBox="1"/>
          <p:nvPr/>
        </p:nvSpPr>
        <p:spPr>
          <a:xfrm>
            <a:off x="8699900" y="381189"/>
            <a:ext cx="896527" cy="369332"/>
          </a:xfrm>
          <a:prstGeom prst="rect">
            <a:avLst/>
          </a:prstGeom>
          <a:noFill/>
        </p:spPr>
        <p:txBody>
          <a:bodyPr wrap="none" rtlCol="0">
            <a:spAutoFit/>
          </a:bodyPr>
          <a:lstStyle/>
          <a:p>
            <a:r>
              <a:rPr lang="en-US" dirty="0"/>
              <a:t>Estrone</a:t>
            </a:r>
          </a:p>
        </p:txBody>
      </p:sp>
      <p:sp>
        <p:nvSpPr>
          <p:cNvPr id="14" name="TextBox 13">
            <a:extLst>
              <a:ext uri="{FF2B5EF4-FFF2-40B4-BE49-F238E27FC236}">
                <a16:creationId xmlns:a16="http://schemas.microsoft.com/office/drawing/2014/main" id="{3A5CADCA-EE74-E14F-BB60-3B21191420DA}"/>
              </a:ext>
            </a:extLst>
          </p:cNvPr>
          <p:cNvSpPr txBox="1"/>
          <p:nvPr/>
        </p:nvSpPr>
        <p:spPr>
          <a:xfrm>
            <a:off x="1486918" y="3552165"/>
            <a:ext cx="768800" cy="369332"/>
          </a:xfrm>
          <a:prstGeom prst="rect">
            <a:avLst/>
          </a:prstGeom>
          <a:noFill/>
        </p:spPr>
        <p:txBody>
          <a:bodyPr wrap="none" rtlCol="0">
            <a:spAutoFit/>
          </a:bodyPr>
          <a:lstStyle/>
          <a:p>
            <a:r>
              <a:rPr lang="en-US" dirty="0"/>
              <a:t>Estriol</a:t>
            </a:r>
          </a:p>
        </p:txBody>
      </p:sp>
      <p:sp>
        <p:nvSpPr>
          <p:cNvPr id="15" name="TextBox 14">
            <a:extLst>
              <a:ext uri="{FF2B5EF4-FFF2-40B4-BE49-F238E27FC236}">
                <a16:creationId xmlns:a16="http://schemas.microsoft.com/office/drawing/2014/main" id="{C0389766-DE73-A049-BD4B-4DC573E3713E}"/>
              </a:ext>
            </a:extLst>
          </p:cNvPr>
          <p:cNvSpPr txBox="1"/>
          <p:nvPr/>
        </p:nvSpPr>
        <p:spPr>
          <a:xfrm>
            <a:off x="5051808" y="3552165"/>
            <a:ext cx="900824" cy="369332"/>
          </a:xfrm>
          <a:prstGeom prst="rect">
            <a:avLst/>
          </a:prstGeom>
          <a:noFill/>
        </p:spPr>
        <p:txBody>
          <a:bodyPr wrap="none" rtlCol="0">
            <a:spAutoFit/>
          </a:bodyPr>
          <a:lstStyle/>
          <a:p>
            <a:r>
              <a:rPr lang="en-US" dirty="0" err="1"/>
              <a:t>Estetrol</a:t>
            </a:r>
            <a:endParaRPr lang="en-US" dirty="0"/>
          </a:p>
        </p:txBody>
      </p:sp>
      <p:sp>
        <p:nvSpPr>
          <p:cNvPr id="16" name="TextBox 15">
            <a:extLst>
              <a:ext uri="{FF2B5EF4-FFF2-40B4-BE49-F238E27FC236}">
                <a16:creationId xmlns:a16="http://schemas.microsoft.com/office/drawing/2014/main" id="{51F011CF-9256-EB44-83C5-4EAECA8EFF99}"/>
              </a:ext>
            </a:extLst>
          </p:cNvPr>
          <p:cNvSpPr txBox="1"/>
          <p:nvPr/>
        </p:nvSpPr>
        <p:spPr>
          <a:xfrm>
            <a:off x="7372118" y="3848509"/>
            <a:ext cx="451508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Estrogens have same carbon skeleton with different number/arrangement of polar atoms, are cheap and reasonably soluble</a:t>
            </a:r>
          </a:p>
          <a:p>
            <a:r>
              <a:rPr lang="en-US" dirty="0"/>
              <a:t>(estradiol ~0.7 mM in 1% DMSO) </a:t>
            </a:r>
          </a:p>
        </p:txBody>
      </p:sp>
    </p:spTree>
    <p:extLst>
      <p:ext uri="{BB962C8B-B14F-4D97-AF65-F5344CB8AC3E}">
        <p14:creationId xmlns:p14="http://schemas.microsoft.com/office/powerpoint/2010/main" val="1733280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C69A5-5787-FC44-BB9E-C96D96C47526}"/>
              </a:ext>
            </a:extLst>
          </p:cNvPr>
          <p:cNvSpPr txBox="1"/>
          <p:nvPr/>
        </p:nvSpPr>
        <p:spPr>
          <a:xfrm>
            <a:off x="4587710" y="41134"/>
            <a:ext cx="3016596" cy="400110"/>
          </a:xfrm>
          <a:prstGeom prst="rect">
            <a:avLst/>
          </a:prstGeom>
          <a:noFill/>
        </p:spPr>
        <p:txBody>
          <a:bodyPr wrap="none" rtlCol="0">
            <a:spAutoFit/>
          </a:bodyPr>
          <a:lstStyle/>
          <a:p>
            <a:pPr algn="ctr"/>
            <a:r>
              <a:rPr lang="en-US" sz="2000" b="1" dirty="0"/>
              <a:t>Estriol (ESL) Binder Design</a:t>
            </a:r>
          </a:p>
        </p:txBody>
      </p:sp>
      <p:pic>
        <p:nvPicPr>
          <p:cNvPr id="3" name="Picture 2">
            <a:extLst>
              <a:ext uri="{FF2B5EF4-FFF2-40B4-BE49-F238E27FC236}">
                <a16:creationId xmlns:a16="http://schemas.microsoft.com/office/drawing/2014/main" id="{10B9FDD5-8464-C845-90D5-B1CCB1728D5A}"/>
              </a:ext>
            </a:extLst>
          </p:cNvPr>
          <p:cNvPicPr>
            <a:picLocks noChangeAspect="1"/>
          </p:cNvPicPr>
          <p:nvPr/>
        </p:nvPicPr>
        <p:blipFill>
          <a:blip r:embed="rId4"/>
          <a:stretch>
            <a:fillRect/>
          </a:stretch>
        </p:blipFill>
        <p:spPr>
          <a:xfrm>
            <a:off x="533771" y="771989"/>
            <a:ext cx="4351495" cy="4351495"/>
          </a:xfrm>
          <a:prstGeom prst="rect">
            <a:avLst/>
          </a:prstGeom>
        </p:spPr>
      </p:pic>
      <p:sp>
        <p:nvSpPr>
          <p:cNvPr id="4" name="TextBox 3">
            <a:extLst>
              <a:ext uri="{FF2B5EF4-FFF2-40B4-BE49-F238E27FC236}">
                <a16:creationId xmlns:a16="http://schemas.microsoft.com/office/drawing/2014/main" id="{74D5964C-B59D-E549-A6A2-48E4740FE9D1}"/>
              </a:ext>
            </a:extLst>
          </p:cNvPr>
          <p:cNvSpPr txBox="1"/>
          <p:nvPr/>
        </p:nvSpPr>
        <p:spPr>
          <a:xfrm>
            <a:off x="5712623" y="771989"/>
            <a:ext cx="5450306" cy="646331"/>
          </a:xfrm>
          <a:prstGeom prst="rect">
            <a:avLst/>
          </a:prstGeom>
          <a:noFill/>
        </p:spPr>
        <p:txBody>
          <a:bodyPr wrap="square" rtlCol="0">
            <a:spAutoFit/>
          </a:bodyPr>
          <a:lstStyle/>
          <a:p>
            <a:pPr marL="285750" indent="-285750">
              <a:buFont typeface="Arial" panose="020B0604020202020204" pitchFamily="34" charset="0"/>
              <a:buChar char="•"/>
            </a:pPr>
            <a:r>
              <a:rPr lang="en-US" dirty="0"/>
              <a:t>215 5-residue motifs (3 </a:t>
            </a:r>
            <a:r>
              <a:rPr lang="en-US" dirty="0" err="1"/>
              <a:t>Hbonds</a:t>
            </a:r>
            <a:r>
              <a:rPr lang="en-US" dirty="0"/>
              <a:t>, 2 packing </a:t>
            </a:r>
            <a:r>
              <a:rPr lang="en-US" dirty="0" err="1"/>
              <a:t>interaxns</a:t>
            </a:r>
            <a:r>
              <a:rPr lang="en-US" dirty="0"/>
              <a:t>) screened against 515 NTF2 scaffolds </a:t>
            </a:r>
            <a:r>
              <a:rPr lang="en-US" dirty="0">
                <a:sym typeface="Wingdings" pitchFamily="2" charset="2"/>
              </a:rPr>
              <a:t> </a:t>
            </a:r>
            <a:r>
              <a:rPr lang="en-US" b="1" dirty="0">
                <a:sym typeface="Wingdings" pitchFamily="2" charset="2"/>
              </a:rPr>
              <a:t>208 matches</a:t>
            </a:r>
            <a:endParaRPr lang="en-US" sz="1600" baseline="30000" dirty="0">
              <a:sym typeface="Wingdings" pitchFamily="2" charset="2"/>
            </a:endParaRPr>
          </a:p>
        </p:txBody>
      </p:sp>
      <p:pic>
        <p:nvPicPr>
          <p:cNvPr id="5" name="pymol" descr="pymol">
            <a:hlinkClick r:id="" action="ppaction://media"/>
            <a:extLst>
              <a:ext uri="{FF2B5EF4-FFF2-40B4-BE49-F238E27FC236}">
                <a16:creationId xmlns:a16="http://schemas.microsoft.com/office/drawing/2014/main" id="{A57E7B79-24F6-FD4B-8223-0D47B1A86B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17323" y="1530248"/>
            <a:ext cx="6440906" cy="4555763"/>
          </a:xfrm>
          <a:prstGeom prst="rect">
            <a:avLst/>
          </a:prstGeom>
        </p:spPr>
      </p:pic>
    </p:spTree>
    <p:extLst>
      <p:ext uri="{BB962C8B-B14F-4D97-AF65-F5344CB8AC3E}">
        <p14:creationId xmlns:p14="http://schemas.microsoft.com/office/powerpoint/2010/main" val="312478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A6163A-4F0A-A64E-A81B-655A8CA831A4}"/>
              </a:ext>
            </a:extLst>
          </p:cNvPr>
          <p:cNvSpPr txBox="1"/>
          <p:nvPr/>
        </p:nvSpPr>
        <p:spPr>
          <a:xfrm>
            <a:off x="194310" y="213560"/>
            <a:ext cx="11529335" cy="6001643"/>
          </a:xfrm>
          <a:prstGeom prst="rect">
            <a:avLst/>
          </a:prstGeom>
          <a:noFill/>
        </p:spPr>
        <p:txBody>
          <a:bodyPr wrap="square" rtlCol="0">
            <a:spAutoFit/>
          </a:bodyPr>
          <a:lstStyle/>
          <a:p>
            <a:pPr algn="ctr"/>
            <a:endParaRPr lang="en-US" sz="2400" b="1" dirty="0">
              <a:sym typeface="Wingdings" pitchFamily="2" charset="2"/>
            </a:endParaRPr>
          </a:p>
          <a:p>
            <a:pPr algn="ctr"/>
            <a:r>
              <a:rPr lang="en-US" sz="2400" b="1" u="sng" dirty="0">
                <a:sym typeface="Wingdings" pitchFamily="2" charset="2"/>
              </a:rPr>
              <a:t>New clustering/matching strategy for polar contacts</a:t>
            </a:r>
          </a:p>
          <a:p>
            <a:pPr algn="ctr"/>
            <a:endParaRPr lang="en-US" sz="2400" b="1" u="sng" dirty="0">
              <a:sym typeface="Wingdings" pitchFamily="2" charset="2"/>
            </a:endParaRPr>
          </a:p>
          <a:p>
            <a:pPr marL="457200" indent="-457200">
              <a:buFont typeface="+mj-lt"/>
              <a:buAutoNum type="arabicPeriod"/>
            </a:pPr>
            <a:r>
              <a:rPr lang="en-US" sz="2400" dirty="0">
                <a:sym typeface="Wingdings" pitchFamily="2" charset="2"/>
              </a:rPr>
              <a:t>Cluster polar contacts by geometries (relevant angles and distances) rather than RMSD for each polar fragment (also ensures all clustered contacts are isoenergetic and unique)</a:t>
            </a:r>
          </a:p>
          <a:p>
            <a:pPr marL="457200" indent="-457200">
              <a:buFont typeface="+mj-lt"/>
              <a:buAutoNum type="arabicPeriod"/>
            </a:pPr>
            <a:endParaRPr lang="en-US" sz="2400" dirty="0">
              <a:sym typeface="Wingdings" pitchFamily="2" charset="2"/>
            </a:endParaRPr>
          </a:p>
          <a:p>
            <a:pPr marL="457200" indent="-457200">
              <a:buFont typeface="+mj-lt"/>
              <a:buAutoNum type="arabicPeriod"/>
            </a:pPr>
            <a:r>
              <a:rPr lang="en-US" sz="2400" dirty="0">
                <a:sym typeface="Wingdings" pitchFamily="2" charset="2"/>
              </a:rPr>
              <a:t>Rank clusters by observed frequency </a:t>
            </a:r>
          </a:p>
          <a:p>
            <a:pPr marL="457200" indent="-457200">
              <a:buFont typeface="+mj-lt"/>
              <a:buAutoNum type="arabicPeriod"/>
            </a:pPr>
            <a:endParaRPr lang="en-US" sz="2400" dirty="0">
              <a:sym typeface="Wingdings" pitchFamily="2" charset="2"/>
            </a:endParaRPr>
          </a:p>
          <a:p>
            <a:pPr marL="457200" indent="-457200">
              <a:buFont typeface="+mj-lt"/>
              <a:buAutoNum type="arabicPeriod"/>
            </a:pPr>
            <a:r>
              <a:rPr lang="en-US" sz="2400" dirty="0">
                <a:sym typeface="Wingdings" pitchFamily="2" charset="2"/>
              </a:rPr>
              <a:t>Generate motifs by simply enumerating most favorable combinations (</a:t>
            </a:r>
            <a:r>
              <a:rPr lang="en-US" sz="2400" dirty="0" err="1">
                <a:sym typeface="Wingdings" pitchFamily="2" charset="2"/>
              </a:rPr>
              <a:t>ie</a:t>
            </a:r>
            <a:r>
              <a:rPr lang="en-US" sz="2400" dirty="0">
                <a:sym typeface="Wingdings" pitchFamily="2" charset="2"/>
              </a:rPr>
              <a:t> for 3 polar fragments, motif1 = 1-1-1, motif2=1-1-2, motif3=1-2-1, etc.)</a:t>
            </a:r>
          </a:p>
          <a:p>
            <a:pPr marL="457200" indent="-457200">
              <a:buFont typeface="+mj-lt"/>
              <a:buAutoNum type="arabicPeriod"/>
            </a:pPr>
            <a:endParaRPr lang="en-US" sz="2400" dirty="0">
              <a:sym typeface="Wingdings" pitchFamily="2" charset="2"/>
            </a:endParaRPr>
          </a:p>
          <a:p>
            <a:pPr marL="457200" indent="-457200">
              <a:buFont typeface="+mj-lt"/>
              <a:buAutoNum type="arabicPeriod"/>
            </a:pPr>
            <a:r>
              <a:rPr lang="en-US" sz="2400" dirty="0">
                <a:sym typeface="Wingdings" pitchFamily="2" charset="2"/>
              </a:rPr>
              <a:t>Set match constraints to edges of bin from which each interaction is derived (</a:t>
            </a:r>
            <a:r>
              <a:rPr lang="en-US" sz="2400" dirty="0" err="1">
                <a:sym typeface="Wingdings" pitchFamily="2" charset="2"/>
              </a:rPr>
              <a:t>ie</a:t>
            </a:r>
            <a:r>
              <a:rPr lang="en-US" sz="2400" dirty="0">
                <a:sym typeface="Wingdings" pitchFamily="2" charset="2"/>
              </a:rPr>
              <a:t> if cluster is defined by d=2.0-2.1 </a:t>
            </a:r>
            <a:r>
              <a:rPr lang="en-US" sz="2400" dirty="0" err="1">
                <a:sym typeface="Wingdings" pitchFamily="2" charset="2"/>
              </a:rPr>
              <a:t>Å</a:t>
            </a:r>
            <a:r>
              <a:rPr lang="en-US" sz="2400" dirty="0">
                <a:sym typeface="Wingdings" pitchFamily="2" charset="2"/>
              </a:rPr>
              <a:t>, angle1=170-180, .</a:t>
            </a:r>
            <a:r>
              <a:rPr lang="en-US" sz="2400" dirty="0" err="1">
                <a:sym typeface="Wingdings" pitchFamily="2" charset="2"/>
              </a:rPr>
              <a:t>cst</a:t>
            </a:r>
            <a:r>
              <a:rPr lang="en-US" sz="2400" dirty="0">
                <a:sym typeface="Wingdings" pitchFamily="2" charset="2"/>
              </a:rPr>
              <a:t> file will constrain interaction to within those ranges of values)</a:t>
            </a:r>
          </a:p>
          <a:p>
            <a:pPr algn="ctr"/>
            <a:endParaRPr lang="en-US" sz="2400" dirty="0">
              <a:sym typeface="Wingdings" pitchFamily="2" charset="2"/>
            </a:endParaRPr>
          </a:p>
          <a:p>
            <a:pPr algn="ctr"/>
            <a:endParaRPr lang="en-US" sz="2400" dirty="0"/>
          </a:p>
        </p:txBody>
      </p:sp>
    </p:spTree>
    <p:extLst>
      <p:ext uri="{BB962C8B-B14F-4D97-AF65-F5344CB8AC3E}">
        <p14:creationId xmlns:p14="http://schemas.microsoft.com/office/powerpoint/2010/main" val="258671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C69A5-5787-FC44-BB9E-C96D96C47526}"/>
              </a:ext>
            </a:extLst>
          </p:cNvPr>
          <p:cNvSpPr txBox="1"/>
          <p:nvPr/>
        </p:nvSpPr>
        <p:spPr>
          <a:xfrm>
            <a:off x="4587710" y="41134"/>
            <a:ext cx="3016596" cy="400110"/>
          </a:xfrm>
          <a:prstGeom prst="rect">
            <a:avLst/>
          </a:prstGeom>
          <a:noFill/>
        </p:spPr>
        <p:txBody>
          <a:bodyPr wrap="none" rtlCol="0">
            <a:spAutoFit/>
          </a:bodyPr>
          <a:lstStyle/>
          <a:p>
            <a:pPr algn="ctr"/>
            <a:r>
              <a:rPr lang="en-US" sz="2000" b="1" dirty="0"/>
              <a:t>Estriol (ESL) Binder Design</a:t>
            </a:r>
          </a:p>
        </p:txBody>
      </p:sp>
      <p:pic>
        <p:nvPicPr>
          <p:cNvPr id="3" name="Picture 2">
            <a:extLst>
              <a:ext uri="{FF2B5EF4-FFF2-40B4-BE49-F238E27FC236}">
                <a16:creationId xmlns:a16="http://schemas.microsoft.com/office/drawing/2014/main" id="{10B9FDD5-8464-C845-90D5-B1CCB1728D5A}"/>
              </a:ext>
            </a:extLst>
          </p:cNvPr>
          <p:cNvPicPr>
            <a:picLocks noChangeAspect="1"/>
          </p:cNvPicPr>
          <p:nvPr/>
        </p:nvPicPr>
        <p:blipFill>
          <a:blip r:embed="rId2"/>
          <a:stretch>
            <a:fillRect/>
          </a:stretch>
        </p:blipFill>
        <p:spPr>
          <a:xfrm>
            <a:off x="533771" y="1253252"/>
            <a:ext cx="4351495" cy="4351495"/>
          </a:xfrm>
          <a:prstGeom prst="rect">
            <a:avLst/>
          </a:prstGeom>
        </p:spPr>
      </p:pic>
      <p:sp>
        <p:nvSpPr>
          <p:cNvPr id="4" name="TextBox 3">
            <a:extLst>
              <a:ext uri="{FF2B5EF4-FFF2-40B4-BE49-F238E27FC236}">
                <a16:creationId xmlns:a16="http://schemas.microsoft.com/office/drawing/2014/main" id="{74D5964C-B59D-E549-A6A2-48E4740FE9D1}"/>
              </a:ext>
            </a:extLst>
          </p:cNvPr>
          <p:cNvSpPr txBox="1"/>
          <p:nvPr/>
        </p:nvSpPr>
        <p:spPr>
          <a:xfrm>
            <a:off x="5751094" y="1253252"/>
            <a:ext cx="5450306" cy="5139869"/>
          </a:xfrm>
          <a:prstGeom prst="rect">
            <a:avLst/>
          </a:prstGeom>
          <a:noFill/>
        </p:spPr>
        <p:txBody>
          <a:bodyPr wrap="square" rtlCol="0">
            <a:spAutoFit/>
          </a:bodyPr>
          <a:lstStyle/>
          <a:p>
            <a:pPr marL="285750" indent="-285750">
              <a:buFont typeface="Arial" panose="020B0604020202020204" pitchFamily="34" charset="0"/>
              <a:buChar char="•"/>
            </a:pPr>
            <a:r>
              <a:rPr lang="en-US" dirty="0"/>
              <a:t>215 5-residue motifs (3 </a:t>
            </a:r>
            <a:r>
              <a:rPr lang="en-US" dirty="0" err="1"/>
              <a:t>Hbonds</a:t>
            </a:r>
            <a:r>
              <a:rPr lang="en-US" dirty="0"/>
              <a:t>, 2 packing </a:t>
            </a:r>
            <a:r>
              <a:rPr lang="en-US" dirty="0" err="1"/>
              <a:t>interaxns</a:t>
            </a:r>
            <a:r>
              <a:rPr lang="en-US" dirty="0"/>
              <a:t>) screened against 515 NTF2 scaffolds </a:t>
            </a:r>
            <a:r>
              <a:rPr lang="en-US" dirty="0">
                <a:sym typeface="Wingdings" pitchFamily="2" charset="2"/>
              </a:rPr>
              <a:t> </a:t>
            </a:r>
            <a:r>
              <a:rPr lang="en-US" b="1" dirty="0">
                <a:sym typeface="Wingdings" pitchFamily="2" charset="2"/>
              </a:rPr>
              <a:t>208 matches</a:t>
            </a:r>
          </a:p>
          <a:p>
            <a:pPr marL="285750" indent="-285750">
              <a:buFont typeface="Arial" panose="020B0604020202020204" pitchFamily="34" charset="0"/>
              <a:buChar char="•"/>
            </a:pPr>
            <a:endParaRPr lang="en-US" b="1" dirty="0">
              <a:sym typeface="Wingdings" pitchFamily="2" charset="2"/>
            </a:endParaRPr>
          </a:p>
          <a:p>
            <a:pPr marL="285750" indent="-285750">
              <a:buFont typeface="Arial" panose="020B0604020202020204" pitchFamily="34" charset="0"/>
              <a:buChar char="•"/>
            </a:pPr>
            <a:r>
              <a:rPr lang="en-US" dirty="0">
                <a:sym typeface="Wingdings" pitchFamily="2" charset="2"/>
              </a:rPr>
              <a:t>200 designs each match:</a:t>
            </a:r>
          </a:p>
          <a:p>
            <a:r>
              <a:rPr lang="en-US" dirty="0">
                <a:sym typeface="Wingdings" pitchFamily="2" charset="2"/>
              </a:rPr>
              <a:t>-enzyme design application </a:t>
            </a:r>
          </a:p>
          <a:p>
            <a:r>
              <a:rPr lang="en-US" dirty="0">
                <a:sym typeface="Wingdings" pitchFamily="2" charset="2"/>
              </a:rPr>
              <a:t>-generic potential </a:t>
            </a:r>
            <a:r>
              <a:rPr lang="en-US" dirty="0" err="1">
                <a:sym typeface="Wingdings" pitchFamily="2" charset="2"/>
              </a:rPr>
              <a:t>scorefunction</a:t>
            </a:r>
            <a:endParaRPr lang="en-US" dirty="0">
              <a:sym typeface="Wingdings" pitchFamily="2" charset="2"/>
            </a:endParaRPr>
          </a:p>
          <a:p>
            <a:r>
              <a:rPr lang="en-US" dirty="0">
                <a:sym typeface="Wingdings" pitchFamily="2" charset="2"/>
              </a:rPr>
              <a:t>-protein-ligand </a:t>
            </a:r>
            <a:r>
              <a:rPr lang="en-US" dirty="0" err="1">
                <a:sym typeface="Wingdings" pitchFamily="2" charset="2"/>
              </a:rPr>
              <a:t>interaxns</a:t>
            </a:r>
            <a:r>
              <a:rPr lang="en-US" dirty="0">
                <a:sym typeface="Wingdings" pitchFamily="2" charset="2"/>
              </a:rPr>
              <a:t> upweighted x2.5</a:t>
            </a:r>
          </a:p>
          <a:p>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155 designs satisfying filters:</a:t>
            </a:r>
          </a:p>
          <a:p>
            <a:r>
              <a:rPr lang="en-US" dirty="0">
                <a:sym typeface="Wingdings" pitchFamily="2" charset="2"/>
              </a:rPr>
              <a:t>-Interface BUNS = 0</a:t>
            </a:r>
          </a:p>
          <a:p>
            <a:r>
              <a:rPr lang="en-US" dirty="0">
                <a:sym typeface="Wingdings" pitchFamily="2" charset="2"/>
              </a:rPr>
              <a:t>-Number </a:t>
            </a:r>
            <a:r>
              <a:rPr lang="en-US" dirty="0" err="1">
                <a:sym typeface="Wingdings" pitchFamily="2" charset="2"/>
              </a:rPr>
              <a:t>Hbonds</a:t>
            </a:r>
            <a:r>
              <a:rPr lang="en-US" dirty="0">
                <a:sym typeface="Wingdings" pitchFamily="2" charset="2"/>
              </a:rPr>
              <a:t> to Ligand &gt;= 3</a:t>
            </a:r>
          </a:p>
          <a:p>
            <a:r>
              <a:rPr lang="en-US" dirty="0">
                <a:sym typeface="Wingdings" pitchFamily="2" charset="2"/>
              </a:rPr>
              <a:t>-Rotamer Boltzmann </a:t>
            </a:r>
            <a:r>
              <a:rPr lang="en-US" sz="1600" dirty="0">
                <a:sym typeface="Wingdings" pitchFamily="2" charset="2"/>
              </a:rPr>
              <a:t>&gt; 0.33</a:t>
            </a:r>
          </a:p>
          <a:p>
            <a:r>
              <a:rPr lang="en-US" sz="1600" dirty="0">
                <a:sym typeface="Wingdings" pitchFamily="2" charset="2"/>
              </a:rPr>
              <a:t>-DDG &lt; -22.0 </a:t>
            </a:r>
          </a:p>
          <a:p>
            <a:r>
              <a:rPr lang="en-US" sz="1600" dirty="0">
                <a:sym typeface="Wingdings" pitchFamily="2" charset="2"/>
              </a:rPr>
              <a:t>-Contact Molecular Surface &gt; 160</a:t>
            </a:r>
          </a:p>
          <a:p>
            <a:r>
              <a:rPr lang="en-US" sz="1600" dirty="0">
                <a:sym typeface="Wingdings" pitchFamily="2" charset="2"/>
              </a:rPr>
              <a:t>-Shape Complementarity &gt;= 0.66</a:t>
            </a:r>
          </a:p>
          <a:p>
            <a:r>
              <a:rPr lang="en-US" sz="1600" dirty="0">
                <a:sym typeface="Wingdings" pitchFamily="2" charset="2"/>
              </a:rPr>
              <a:t>-Ligand Hydrophobic SASA &lt;= 20 Å</a:t>
            </a:r>
            <a:r>
              <a:rPr lang="en-US" sz="1600" baseline="30000" dirty="0">
                <a:sym typeface="Wingdings" pitchFamily="2" charset="2"/>
              </a:rPr>
              <a:t>2</a:t>
            </a:r>
          </a:p>
          <a:p>
            <a:endParaRPr lang="en-US" sz="1600" dirty="0">
              <a:sym typeface="Wingdings" pitchFamily="2" charset="2"/>
            </a:endParaRPr>
          </a:p>
          <a:p>
            <a:pPr marL="285750" indent="-285750">
              <a:buFont typeface="Arial" panose="020B0604020202020204" pitchFamily="34" charset="0"/>
              <a:buChar char="•"/>
            </a:pPr>
            <a:r>
              <a:rPr lang="en-US" sz="1600" dirty="0">
                <a:sym typeface="Wingdings" pitchFamily="2" charset="2"/>
              </a:rPr>
              <a:t>Filtered designs originate from 21 unique matches which include 12 unique motifs and 18 unique scaffolds</a:t>
            </a:r>
            <a:endParaRPr lang="en-US" dirty="0">
              <a:sym typeface="Wingdings" pitchFamily="2" charset="2"/>
            </a:endParaRPr>
          </a:p>
        </p:txBody>
      </p:sp>
    </p:spTree>
    <p:extLst>
      <p:ext uri="{BB962C8B-B14F-4D97-AF65-F5344CB8AC3E}">
        <p14:creationId xmlns:p14="http://schemas.microsoft.com/office/powerpoint/2010/main" val="33299033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C69A5-5787-FC44-BB9E-C96D96C47526}"/>
              </a:ext>
            </a:extLst>
          </p:cNvPr>
          <p:cNvSpPr txBox="1"/>
          <p:nvPr/>
        </p:nvSpPr>
        <p:spPr>
          <a:xfrm>
            <a:off x="3874574" y="41134"/>
            <a:ext cx="4442884" cy="400110"/>
          </a:xfrm>
          <a:prstGeom prst="rect">
            <a:avLst/>
          </a:prstGeom>
          <a:noFill/>
        </p:spPr>
        <p:txBody>
          <a:bodyPr wrap="none" rtlCol="0">
            <a:spAutoFit/>
          </a:bodyPr>
          <a:lstStyle/>
          <a:p>
            <a:pPr algn="ctr"/>
            <a:r>
              <a:rPr lang="en-US" sz="2000" b="1" dirty="0"/>
              <a:t>Binding Metrics of Designed ESL Binders</a:t>
            </a:r>
          </a:p>
        </p:txBody>
      </p:sp>
      <p:pic>
        <p:nvPicPr>
          <p:cNvPr id="5" name="Picture 4">
            <a:extLst>
              <a:ext uri="{FF2B5EF4-FFF2-40B4-BE49-F238E27FC236}">
                <a16:creationId xmlns:a16="http://schemas.microsoft.com/office/drawing/2014/main" id="{9B114677-EC42-1349-9315-3832189421E0}"/>
              </a:ext>
            </a:extLst>
          </p:cNvPr>
          <p:cNvPicPr>
            <a:picLocks noChangeAspect="1"/>
          </p:cNvPicPr>
          <p:nvPr/>
        </p:nvPicPr>
        <p:blipFill>
          <a:blip r:embed="rId2"/>
          <a:stretch>
            <a:fillRect/>
          </a:stretch>
        </p:blipFill>
        <p:spPr>
          <a:xfrm>
            <a:off x="8153371" y="700248"/>
            <a:ext cx="3635706" cy="2728751"/>
          </a:xfrm>
          <a:prstGeom prst="rect">
            <a:avLst/>
          </a:prstGeom>
        </p:spPr>
      </p:pic>
      <p:pic>
        <p:nvPicPr>
          <p:cNvPr id="6" name="Picture 5">
            <a:extLst>
              <a:ext uri="{FF2B5EF4-FFF2-40B4-BE49-F238E27FC236}">
                <a16:creationId xmlns:a16="http://schemas.microsoft.com/office/drawing/2014/main" id="{6BB8AB4D-E76D-C54B-8CDD-033E6FD4296C}"/>
              </a:ext>
            </a:extLst>
          </p:cNvPr>
          <p:cNvPicPr>
            <a:picLocks noChangeAspect="1"/>
          </p:cNvPicPr>
          <p:nvPr/>
        </p:nvPicPr>
        <p:blipFill>
          <a:blip r:embed="rId3"/>
          <a:stretch>
            <a:fillRect/>
          </a:stretch>
        </p:blipFill>
        <p:spPr>
          <a:xfrm>
            <a:off x="402923" y="700249"/>
            <a:ext cx="3635706" cy="2728751"/>
          </a:xfrm>
          <a:prstGeom prst="rect">
            <a:avLst/>
          </a:prstGeom>
        </p:spPr>
      </p:pic>
      <p:pic>
        <p:nvPicPr>
          <p:cNvPr id="7" name="Picture 6">
            <a:extLst>
              <a:ext uri="{FF2B5EF4-FFF2-40B4-BE49-F238E27FC236}">
                <a16:creationId xmlns:a16="http://schemas.microsoft.com/office/drawing/2014/main" id="{B25A4956-4B50-4540-939A-3A8544DFA5E5}"/>
              </a:ext>
            </a:extLst>
          </p:cNvPr>
          <p:cNvPicPr>
            <a:picLocks noChangeAspect="1"/>
          </p:cNvPicPr>
          <p:nvPr/>
        </p:nvPicPr>
        <p:blipFill>
          <a:blip r:embed="rId4"/>
          <a:stretch>
            <a:fillRect/>
          </a:stretch>
        </p:blipFill>
        <p:spPr>
          <a:xfrm>
            <a:off x="4278147" y="700249"/>
            <a:ext cx="3635706" cy="2728751"/>
          </a:xfrm>
          <a:prstGeom prst="rect">
            <a:avLst/>
          </a:prstGeom>
        </p:spPr>
      </p:pic>
      <p:pic>
        <p:nvPicPr>
          <p:cNvPr id="8" name="Picture 7">
            <a:extLst>
              <a:ext uri="{FF2B5EF4-FFF2-40B4-BE49-F238E27FC236}">
                <a16:creationId xmlns:a16="http://schemas.microsoft.com/office/drawing/2014/main" id="{3B22AF52-BA64-6546-8E87-7CFB6FFEC7C0}"/>
              </a:ext>
            </a:extLst>
          </p:cNvPr>
          <p:cNvPicPr>
            <a:picLocks noChangeAspect="1"/>
          </p:cNvPicPr>
          <p:nvPr/>
        </p:nvPicPr>
        <p:blipFill>
          <a:blip r:embed="rId5"/>
          <a:stretch>
            <a:fillRect/>
          </a:stretch>
        </p:blipFill>
        <p:spPr>
          <a:xfrm>
            <a:off x="4278147" y="3688002"/>
            <a:ext cx="3635706" cy="2728751"/>
          </a:xfrm>
          <a:prstGeom prst="rect">
            <a:avLst/>
          </a:prstGeom>
        </p:spPr>
      </p:pic>
      <p:pic>
        <p:nvPicPr>
          <p:cNvPr id="9" name="Picture 8">
            <a:extLst>
              <a:ext uri="{FF2B5EF4-FFF2-40B4-BE49-F238E27FC236}">
                <a16:creationId xmlns:a16="http://schemas.microsoft.com/office/drawing/2014/main" id="{0B4C2B94-00ED-E04E-83A4-BAC54FDF990A}"/>
              </a:ext>
            </a:extLst>
          </p:cNvPr>
          <p:cNvPicPr>
            <a:picLocks noChangeAspect="1"/>
          </p:cNvPicPr>
          <p:nvPr/>
        </p:nvPicPr>
        <p:blipFill>
          <a:blip r:embed="rId6"/>
          <a:stretch>
            <a:fillRect/>
          </a:stretch>
        </p:blipFill>
        <p:spPr>
          <a:xfrm>
            <a:off x="8153371" y="3688003"/>
            <a:ext cx="3635706" cy="2728751"/>
          </a:xfrm>
          <a:prstGeom prst="rect">
            <a:avLst/>
          </a:prstGeom>
        </p:spPr>
      </p:pic>
      <p:pic>
        <p:nvPicPr>
          <p:cNvPr id="10" name="Picture 9">
            <a:extLst>
              <a:ext uri="{FF2B5EF4-FFF2-40B4-BE49-F238E27FC236}">
                <a16:creationId xmlns:a16="http://schemas.microsoft.com/office/drawing/2014/main" id="{44152FAB-054E-4F46-86C2-D95138BDF42D}"/>
              </a:ext>
            </a:extLst>
          </p:cNvPr>
          <p:cNvPicPr>
            <a:picLocks noChangeAspect="1"/>
          </p:cNvPicPr>
          <p:nvPr/>
        </p:nvPicPr>
        <p:blipFill>
          <a:blip r:embed="rId7"/>
          <a:stretch>
            <a:fillRect/>
          </a:stretch>
        </p:blipFill>
        <p:spPr>
          <a:xfrm>
            <a:off x="402923" y="3688001"/>
            <a:ext cx="3635706" cy="2728751"/>
          </a:xfrm>
          <a:prstGeom prst="rect">
            <a:avLst/>
          </a:prstGeom>
        </p:spPr>
      </p:pic>
      <p:sp>
        <p:nvSpPr>
          <p:cNvPr id="3" name="TextBox 2">
            <a:extLst>
              <a:ext uri="{FF2B5EF4-FFF2-40B4-BE49-F238E27FC236}">
                <a16:creationId xmlns:a16="http://schemas.microsoft.com/office/drawing/2014/main" id="{B1137A9E-90E6-8D4F-B583-523295716B5A}"/>
              </a:ext>
            </a:extLst>
          </p:cNvPr>
          <p:cNvSpPr txBox="1"/>
          <p:nvPr/>
        </p:nvSpPr>
        <p:spPr>
          <a:xfrm>
            <a:off x="5876176" y="515580"/>
            <a:ext cx="489236" cy="369332"/>
          </a:xfrm>
          <a:prstGeom prst="rect">
            <a:avLst/>
          </a:prstGeom>
          <a:noFill/>
        </p:spPr>
        <p:txBody>
          <a:bodyPr wrap="none" rtlCol="0">
            <a:spAutoFit/>
          </a:bodyPr>
          <a:lstStyle/>
          <a:p>
            <a:r>
              <a:rPr lang="en-US" dirty="0"/>
              <a:t>-30</a:t>
            </a:r>
          </a:p>
        </p:txBody>
      </p:sp>
      <p:sp>
        <p:nvSpPr>
          <p:cNvPr id="4" name="TextBox 3">
            <a:extLst>
              <a:ext uri="{FF2B5EF4-FFF2-40B4-BE49-F238E27FC236}">
                <a16:creationId xmlns:a16="http://schemas.microsoft.com/office/drawing/2014/main" id="{C9B56E3D-842A-2146-899F-185702FE4642}"/>
              </a:ext>
            </a:extLst>
          </p:cNvPr>
          <p:cNvSpPr txBox="1"/>
          <p:nvPr/>
        </p:nvSpPr>
        <p:spPr>
          <a:xfrm>
            <a:off x="9720653" y="547427"/>
            <a:ext cx="558166" cy="307777"/>
          </a:xfrm>
          <a:prstGeom prst="rect">
            <a:avLst/>
          </a:prstGeom>
          <a:noFill/>
        </p:spPr>
        <p:txBody>
          <a:bodyPr wrap="none" rtlCol="0">
            <a:spAutoFit/>
          </a:bodyPr>
          <a:lstStyle/>
          <a:p>
            <a:r>
              <a:rPr lang="en-US" sz="1400" dirty="0"/>
              <a:t>-0.28</a:t>
            </a:r>
          </a:p>
        </p:txBody>
      </p:sp>
      <p:sp>
        <p:nvSpPr>
          <p:cNvPr id="11" name="TextBox 10">
            <a:extLst>
              <a:ext uri="{FF2B5EF4-FFF2-40B4-BE49-F238E27FC236}">
                <a16:creationId xmlns:a16="http://schemas.microsoft.com/office/drawing/2014/main" id="{7EB1C413-E800-7E40-BFA1-C89DF759C12C}"/>
              </a:ext>
            </a:extLst>
          </p:cNvPr>
          <p:cNvSpPr txBox="1"/>
          <p:nvPr/>
        </p:nvSpPr>
        <p:spPr>
          <a:xfrm>
            <a:off x="2064803" y="547427"/>
            <a:ext cx="535724" cy="369332"/>
          </a:xfrm>
          <a:prstGeom prst="rect">
            <a:avLst/>
          </a:prstGeom>
          <a:noFill/>
        </p:spPr>
        <p:txBody>
          <a:bodyPr wrap="none" rtlCol="0">
            <a:spAutoFit/>
          </a:bodyPr>
          <a:lstStyle/>
          <a:p>
            <a:r>
              <a:rPr lang="en-US" dirty="0"/>
              <a:t>165</a:t>
            </a:r>
          </a:p>
        </p:txBody>
      </p:sp>
      <p:sp>
        <p:nvSpPr>
          <p:cNvPr id="12" name="TextBox 11">
            <a:extLst>
              <a:ext uri="{FF2B5EF4-FFF2-40B4-BE49-F238E27FC236}">
                <a16:creationId xmlns:a16="http://schemas.microsoft.com/office/drawing/2014/main" id="{8B1B751D-120F-5A45-898D-156FDC020289}"/>
              </a:ext>
            </a:extLst>
          </p:cNvPr>
          <p:cNvSpPr txBox="1"/>
          <p:nvPr/>
        </p:nvSpPr>
        <p:spPr>
          <a:xfrm>
            <a:off x="5969951" y="6424870"/>
            <a:ext cx="301686" cy="369332"/>
          </a:xfrm>
          <a:prstGeom prst="rect">
            <a:avLst/>
          </a:prstGeom>
          <a:noFill/>
        </p:spPr>
        <p:txBody>
          <a:bodyPr wrap="none" rtlCol="0">
            <a:spAutoFit/>
          </a:bodyPr>
          <a:lstStyle/>
          <a:p>
            <a:r>
              <a:rPr lang="en-US" dirty="0"/>
              <a:t>4</a:t>
            </a:r>
          </a:p>
        </p:txBody>
      </p:sp>
      <p:sp>
        <p:nvSpPr>
          <p:cNvPr id="13" name="TextBox 12">
            <a:extLst>
              <a:ext uri="{FF2B5EF4-FFF2-40B4-BE49-F238E27FC236}">
                <a16:creationId xmlns:a16="http://schemas.microsoft.com/office/drawing/2014/main" id="{0BD5F77E-C461-0A41-B1A7-36CD0595E21E}"/>
              </a:ext>
            </a:extLst>
          </p:cNvPr>
          <p:cNvSpPr txBox="1"/>
          <p:nvPr/>
        </p:nvSpPr>
        <p:spPr>
          <a:xfrm>
            <a:off x="9802407" y="6364719"/>
            <a:ext cx="476412" cy="369332"/>
          </a:xfrm>
          <a:prstGeom prst="rect">
            <a:avLst/>
          </a:prstGeom>
          <a:noFill/>
        </p:spPr>
        <p:txBody>
          <a:bodyPr wrap="none" rtlCol="0">
            <a:spAutoFit/>
          </a:bodyPr>
          <a:lstStyle/>
          <a:p>
            <a:r>
              <a:rPr lang="en-US" dirty="0"/>
              <a:t>1.1</a:t>
            </a:r>
          </a:p>
        </p:txBody>
      </p:sp>
      <p:sp>
        <p:nvSpPr>
          <p:cNvPr id="14" name="TextBox 13">
            <a:extLst>
              <a:ext uri="{FF2B5EF4-FFF2-40B4-BE49-F238E27FC236}">
                <a16:creationId xmlns:a16="http://schemas.microsoft.com/office/drawing/2014/main" id="{AC6C8636-7845-024B-B2BA-A568C8539A04}"/>
              </a:ext>
            </a:extLst>
          </p:cNvPr>
          <p:cNvSpPr txBox="1"/>
          <p:nvPr/>
        </p:nvSpPr>
        <p:spPr>
          <a:xfrm>
            <a:off x="2007095" y="6364719"/>
            <a:ext cx="593432" cy="369332"/>
          </a:xfrm>
          <a:prstGeom prst="rect">
            <a:avLst/>
          </a:prstGeom>
          <a:noFill/>
        </p:spPr>
        <p:txBody>
          <a:bodyPr wrap="none" rtlCol="0">
            <a:spAutoFit/>
          </a:bodyPr>
          <a:lstStyle/>
          <a:p>
            <a:r>
              <a:rPr lang="en-US" dirty="0"/>
              <a:t>0.76</a:t>
            </a:r>
          </a:p>
        </p:txBody>
      </p:sp>
    </p:spTree>
    <p:extLst>
      <p:ext uri="{BB962C8B-B14F-4D97-AF65-F5344CB8AC3E}">
        <p14:creationId xmlns:p14="http://schemas.microsoft.com/office/powerpoint/2010/main" val="3517110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C69A5-5787-FC44-BB9E-C96D96C47526}"/>
              </a:ext>
            </a:extLst>
          </p:cNvPr>
          <p:cNvSpPr txBox="1"/>
          <p:nvPr/>
        </p:nvSpPr>
        <p:spPr>
          <a:xfrm>
            <a:off x="3657827" y="41134"/>
            <a:ext cx="4876399" cy="400110"/>
          </a:xfrm>
          <a:prstGeom prst="rect">
            <a:avLst/>
          </a:prstGeom>
          <a:noFill/>
        </p:spPr>
        <p:txBody>
          <a:bodyPr wrap="none" rtlCol="0">
            <a:spAutoFit/>
          </a:bodyPr>
          <a:lstStyle/>
          <a:p>
            <a:pPr algn="ctr"/>
            <a:r>
              <a:rPr lang="en-US" sz="2000" b="1" dirty="0"/>
              <a:t>Rosetta Stability metrics for Filtered Designs</a:t>
            </a:r>
          </a:p>
        </p:txBody>
      </p:sp>
      <p:pic>
        <p:nvPicPr>
          <p:cNvPr id="5" name="Picture 4">
            <a:extLst>
              <a:ext uri="{FF2B5EF4-FFF2-40B4-BE49-F238E27FC236}">
                <a16:creationId xmlns:a16="http://schemas.microsoft.com/office/drawing/2014/main" id="{289B804D-93B6-E146-9F36-D201677AAA5A}"/>
              </a:ext>
            </a:extLst>
          </p:cNvPr>
          <p:cNvPicPr>
            <a:picLocks noChangeAspect="1"/>
          </p:cNvPicPr>
          <p:nvPr/>
        </p:nvPicPr>
        <p:blipFill>
          <a:blip r:embed="rId2"/>
          <a:stretch>
            <a:fillRect/>
          </a:stretch>
        </p:blipFill>
        <p:spPr>
          <a:xfrm>
            <a:off x="2234939" y="3699296"/>
            <a:ext cx="3792075" cy="2846113"/>
          </a:xfrm>
          <a:prstGeom prst="rect">
            <a:avLst/>
          </a:prstGeom>
        </p:spPr>
      </p:pic>
      <p:pic>
        <p:nvPicPr>
          <p:cNvPr id="6" name="Picture 5">
            <a:extLst>
              <a:ext uri="{FF2B5EF4-FFF2-40B4-BE49-F238E27FC236}">
                <a16:creationId xmlns:a16="http://schemas.microsoft.com/office/drawing/2014/main" id="{8325B5BD-0016-E54B-9701-9878EE80396F}"/>
              </a:ext>
            </a:extLst>
          </p:cNvPr>
          <p:cNvPicPr>
            <a:picLocks noChangeAspect="1"/>
          </p:cNvPicPr>
          <p:nvPr/>
        </p:nvPicPr>
        <p:blipFill>
          <a:blip r:embed="rId3"/>
          <a:stretch>
            <a:fillRect/>
          </a:stretch>
        </p:blipFill>
        <p:spPr>
          <a:xfrm>
            <a:off x="6449856" y="3699296"/>
            <a:ext cx="3792075" cy="2846113"/>
          </a:xfrm>
          <a:prstGeom prst="rect">
            <a:avLst/>
          </a:prstGeom>
        </p:spPr>
      </p:pic>
      <p:pic>
        <p:nvPicPr>
          <p:cNvPr id="7" name="Picture 6">
            <a:extLst>
              <a:ext uri="{FF2B5EF4-FFF2-40B4-BE49-F238E27FC236}">
                <a16:creationId xmlns:a16="http://schemas.microsoft.com/office/drawing/2014/main" id="{CB0205AA-CB20-8548-84D6-E24B15485A59}"/>
              </a:ext>
            </a:extLst>
          </p:cNvPr>
          <p:cNvPicPr>
            <a:picLocks noChangeAspect="1"/>
          </p:cNvPicPr>
          <p:nvPr/>
        </p:nvPicPr>
        <p:blipFill>
          <a:blip r:embed="rId4"/>
          <a:stretch>
            <a:fillRect/>
          </a:stretch>
        </p:blipFill>
        <p:spPr>
          <a:xfrm>
            <a:off x="4199962" y="853183"/>
            <a:ext cx="3792075" cy="2846113"/>
          </a:xfrm>
          <a:prstGeom prst="rect">
            <a:avLst/>
          </a:prstGeom>
        </p:spPr>
      </p:pic>
      <p:pic>
        <p:nvPicPr>
          <p:cNvPr id="8" name="Picture 7">
            <a:extLst>
              <a:ext uri="{FF2B5EF4-FFF2-40B4-BE49-F238E27FC236}">
                <a16:creationId xmlns:a16="http://schemas.microsoft.com/office/drawing/2014/main" id="{3BFD5182-5531-6B43-8D04-5D61A1A7BC37}"/>
              </a:ext>
            </a:extLst>
          </p:cNvPr>
          <p:cNvPicPr>
            <a:picLocks noChangeAspect="1"/>
          </p:cNvPicPr>
          <p:nvPr/>
        </p:nvPicPr>
        <p:blipFill>
          <a:blip r:embed="rId5"/>
          <a:stretch>
            <a:fillRect/>
          </a:stretch>
        </p:blipFill>
        <p:spPr>
          <a:xfrm>
            <a:off x="8130008" y="853183"/>
            <a:ext cx="3792075" cy="2846113"/>
          </a:xfrm>
          <a:prstGeom prst="rect">
            <a:avLst/>
          </a:prstGeom>
        </p:spPr>
      </p:pic>
      <p:pic>
        <p:nvPicPr>
          <p:cNvPr id="9" name="Picture 8">
            <a:extLst>
              <a:ext uri="{FF2B5EF4-FFF2-40B4-BE49-F238E27FC236}">
                <a16:creationId xmlns:a16="http://schemas.microsoft.com/office/drawing/2014/main" id="{264702D8-B1AF-594E-917D-D95890ABBCA3}"/>
              </a:ext>
            </a:extLst>
          </p:cNvPr>
          <p:cNvPicPr>
            <a:picLocks noChangeAspect="1"/>
          </p:cNvPicPr>
          <p:nvPr/>
        </p:nvPicPr>
        <p:blipFill>
          <a:blip r:embed="rId6"/>
          <a:stretch>
            <a:fillRect/>
          </a:stretch>
        </p:blipFill>
        <p:spPr>
          <a:xfrm>
            <a:off x="269919" y="853185"/>
            <a:ext cx="3792075" cy="2846113"/>
          </a:xfrm>
          <a:prstGeom prst="rect">
            <a:avLst/>
          </a:prstGeom>
        </p:spPr>
      </p:pic>
    </p:spTree>
    <p:extLst>
      <p:ext uri="{BB962C8B-B14F-4D97-AF65-F5344CB8AC3E}">
        <p14:creationId xmlns:p14="http://schemas.microsoft.com/office/powerpoint/2010/main" val="6980233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C69A5-5787-FC44-BB9E-C96D96C47526}"/>
              </a:ext>
            </a:extLst>
          </p:cNvPr>
          <p:cNvSpPr txBox="1"/>
          <p:nvPr/>
        </p:nvSpPr>
        <p:spPr>
          <a:xfrm>
            <a:off x="4118594" y="41134"/>
            <a:ext cx="3954865" cy="400110"/>
          </a:xfrm>
          <a:prstGeom prst="rect">
            <a:avLst/>
          </a:prstGeom>
          <a:noFill/>
        </p:spPr>
        <p:txBody>
          <a:bodyPr wrap="none" rtlCol="0">
            <a:spAutoFit/>
          </a:bodyPr>
          <a:lstStyle/>
          <a:p>
            <a:pPr algn="ctr"/>
            <a:r>
              <a:rPr lang="en-US" sz="2000" b="1" dirty="0"/>
              <a:t>AF2 Confidence for Filtered Designs</a:t>
            </a:r>
          </a:p>
        </p:txBody>
      </p:sp>
      <p:pic>
        <p:nvPicPr>
          <p:cNvPr id="4" name="Picture 3">
            <a:extLst>
              <a:ext uri="{FF2B5EF4-FFF2-40B4-BE49-F238E27FC236}">
                <a16:creationId xmlns:a16="http://schemas.microsoft.com/office/drawing/2014/main" id="{487FAFD8-9ABF-D546-9DC2-F07F0F359173}"/>
              </a:ext>
            </a:extLst>
          </p:cNvPr>
          <p:cNvPicPr>
            <a:picLocks noChangeAspect="1"/>
          </p:cNvPicPr>
          <p:nvPr/>
        </p:nvPicPr>
        <p:blipFill>
          <a:blip r:embed="rId2"/>
          <a:stretch>
            <a:fillRect/>
          </a:stretch>
        </p:blipFill>
        <p:spPr>
          <a:xfrm>
            <a:off x="113721" y="539172"/>
            <a:ext cx="7292993" cy="5473700"/>
          </a:xfrm>
          <a:prstGeom prst="rect">
            <a:avLst/>
          </a:prstGeom>
        </p:spPr>
      </p:pic>
      <p:sp>
        <p:nvSpPr>
          <p:cNvPr id="10" name="TextBox 9">
            <a:extLst>
              <a:ext uri="{FF2B5EF4-FFF2-40B4-BE49-F238E27FC236}">
                <a16:creationId xmlns:a16="http://schemas.microsoft.com/office/drawing/2014/main" id="{A3A43EC9-8D96-D24D-B37C-51A00BA84A5A}"/>
              </a:ext>
            </a:extLst>
          </p:cNvPr>
          <p:cNvSpPr txBox="1"/>
          <p:nvPr/>
        </p:nvSpPr>
        <p:spPr>
          <a:xfrm>
            <a:off x="6723817" y="1429388"/>
            <a:ext cx="5215915"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15 Designs with </a:t>
            </a:r>
            <a:r>
              <a:rPr lang="en-US" b="1" dirty="0" err="1"/>
              <a:t>plddt</a:t>
            </a:r>
            <a:r>
              <a:rPr lang="en-US" b="1" dirty="0"/>
              <a:t> &gt;= 88 and </a:t>
            </a:r>
            <a:r>
              <a:rPr lang="en-US" b="1" dirty="0" err="1"/>
              <a:t>CaRMSD</a:t>
            </a:r>
            <a:r>
              <a:rPr lang="en-US" b="1" dirty="0"/>
              <a:t> &lt;= 1.2 </a:t>
            </a:r>
            <a:r>
              <a:rPr lang="en-US" b="1" dirty="0" err="1"/>
              <a:t>Å</a:t>
            </a:r>
            <a:endParaRPr lang="en-US" b="1" dirty="0"/>
          </a:p>
          <a:p>
            <a:r>
              <a:rPr lang="en-US" dirty="0"/>
              <a:t>	-originate from 2 unique matches</a:t>
            </a:r>
            <a:r>
              <a:rPr lang="en-US" b="1" dirty="0"/>
              <a:t> </a:t>
            </a:r>
          </a:p>
        </p:txBody>
      </p:sp>
    </p:spTree>
    <p:extLst>
      <p:ext uri="{BB962C8B-B14F-4D97-AF65-F5344CB8AC3E}">
        <p14:creationId xmlns:p14="http://schemas.microsoft.com/office/powerpoint/2010/main" val="13282187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6683A-B90E-BD49-85C5-F361CA87111E}"/>
              </a:ext>
            </a:extLst>
          </p:cNvPr>
          <p:cNvSpPr txBox="1"/>
          <p:nvPr/>
        </p:nvSpPr>
        <p:spPr>
          <a:xfrm>
            <a:off x="3005641" y="41134"/>
            <a:ext cx="6180796" cy="400110"/>
          </a:xfrm>
          <a:prstGeom prst="rect">
            <a:avLst/>
          </a:prstGeom>
          <a:noFill/>
        </p:spPr>
        <p:txBody>
          <a:bodyPr wrap="none" rtlCol="0">
            <a:spAutoFit/>
          </a:bodyPr>
          <a:lstStyle/>
          <a:p>
            <a:pPr algn="ctr"/>
            <a:r>
              <a:rPr lang="en-US" sz="2000" b="1" dirty="0"/>
              <a:t>Design for Stability with MPNN-derived Sequence Profile</a:t>
            </a:r>
          </a:p>
        </p:txBody>
      </p:sp>
      <p:sp>
        <p:nvSpPr>
          <p:cNvPr id="3" name="TextBox 2">
            <a:extLst>
              <a:ext uri="{FF2B5EF4-FFF2-40B4-BE49-F238E27FC236}">
                <a16:creationId xmlns:a16="http://schemas.microsoft.com/office/drawing/2014/main" id="{1FE2493A-29D6-D444-AFA1-C959FDEF832D}"/>
              </a:ext>
            </a:extLst>
          </p:cNvPr>
          <p:cNvSpPr txBox="1"/>
          <p:nvPr/>
        </p:nvSpPr>
        <p:spPr>
          <a:xfrm>
            <a:off x="199409" y="737738"/>
            <a:ext cx="11633200" cy="4616648"/>
          </a:xfrm>
          <a:prstGeom prst="rect">
            <a:avLst/>
          </a:prstGeom>
          <a:noFill/>
        </p:spPr>
        <p:txBody>
          <a:bodyPr wrap="square" rtlCol="0">
            <a:spAutoFit/>
          </a:bodyPr>
          <a:lstStyle/>
          <a:p>
            <a:pPr marL="285750" indent="-285750">
              <a:buFont typeface="Arial" panose="020B0604020202020204" pitchFamily="34" charset="0"/>
              <a:buChar char="•"/>
            </a:pPr>
            <a:r>
              <a:rPr lang="en-US" dirty="0"/>
              <a:t>For each of 155 designs filtered for good binding metrics:</a:t>
            </a:r>
          </a:p>
          <a:p>
            <a:r>
              <a:rPr lang="en-US" dirty="0"/>
              <a:t>	-Identify residues that either hydrogen bond with ligand or have &lt;= -2.0 REU pairwise interaction with ligand (~ 5-	10 residues per structure), allow MPNN to design on all other residues</a:t>
            </a:r>
          </a:p>
          <a:p>
            <a:r>
              <a:rPr lang="en-US" dirty="0"/>
              <a:t>	-Generate 500 sequences each with MPNN, temperature=0.2</a:t>
            </a:r>
          </a:p>
          <a:p>
            <a:r>
              <a:rPr lang="en-US" dirty="0"/>
              <a:t>	-Identify sequences with score &lt;= 1.0 (~350-450)</a:t>
            </a:r>
          </a:p>
          <a:p>
            <a:r>
              <a:rPr lang="en-US" dirty="0"/>
              <a:t>	-Use Rosetta </a:t>
            </a:r>
            <a:r>
              <a:rPr lang="en-US" dirty="0" err="1"/>
              <a:t>FastDesign</a:t>
            </a:r>
            <a:r>
              <a:rPr lang="en-US" dirty="0"/>
              <a:t> to generate 100 designs on each of 155, allowing at each position all residues seen in 	filtered MPNN sequence profile as well as original residue (~1-9 residues each position, median ~4)</a:t>
            </a:r>
          </a:p>
          <a:p>
            <a:r>
              <a:rPr lang="en-US" dirty="0"/>
              <a:t>		-3BOP included in FD </a:t>
            </a:r>
            <a:r>
              <a:rPr lang="en-US" dirty="0" err="1"/>
              <a:t>scorefunction</a:t>
            </a:r>
            <a:r>
              <a:rPr lang="en-US" dirty="0"/>
              <a:t> </a:t>
            </a:r>
          </a:p>
          <a:p>
            <a:endParaRPr lang="en-US" dirty="0"/>
          </a:p>
          <a:p>
            <a:pPr marL="285750" indent="-285750">
              <a:buFont typeface="Arial" panose="020B0604020202020204" pitchFamily="34" charset="0"/>
              <a:buChar char="•"/>
            </a:pPr>
            <a:r>
              <a:rPr lang="en-US" dirty="0"/>
              <a:t>Designs filtered on all of original binding metrics to ensure they’re retained, as well as stability metrics:</a:t>
            </a:r>
          </a:p>
          <a:p>
            <a:r>
              <a:rPr lang="en-US" dirty="0"/>
              <a:t>	-backbone buried </a:t>
            </a:r>
            <a:r>
              <a:rPr lang="en-US" dirty="0" err="1"/>
              <a:t>unsats</a:t>
            </a:r>
            <a:r>
              <a:rPr lang="en-US" dirty="0"/>
              <a:t> &lt;= 2</a:t>
            </a:r>
          </a:p>
          <a:p>
            <a:r>
              <a:rPr lang="en-US" dirty="0"/>
              <a:t>	-sidechain buried </a:t>
            </a:r>
            <a:r>
              <a:rPr lang="en-US" dirty="0" err="1"/>
              <a:t>unsats</a:t>
            </a:r>
            <a:r>
              <a:rPr lang="en-US" dirty="0"/>
              <a:t> = 0</a:t>
            </a:r>
          </a:p>
          <a:p>
            <a:r>
              <a:rPr lang="en-US" dirty="0"/>
              <a:t>	-oversaturated polar atoms = 0 </a:t>
            </a:r>
          </a:p>
          <a:p>
            <a:r>
              <a:rPr lang="en-US" dirty="0"/>
              <a:t>	-</a:t>
            </a:r>
            <a:r>
              <a:rPr lang="en-US" dirty="0" err="1"/>
              <a:t>packstat</a:t>
            </a:r>
            <a:r>
              <a:rPr lang="en-US" dirty="0"/>
              <a:t> &gt;- 0.65 </a:t>
            </a:r>
          </a:p>
          <a:p>
            <a:r>
              <a:rPr lang="en-US" dirty="0"/>
              <a:t>	-exposed </a:t>
            </a:r>
            <a:r>
              <a:rPr lang="en-US" dirty="0" err="1"/>
              <a:t>hydrohphobic</a:t>
            </a:r>
            <a:r>
              <a:rPr lang="en-US" dirty="0"/>
              <a:t> surface area &lt;= 800 Å</a:t>
            </a:r>
            <a:r>
              <a:rPr lang="en-US" baseline="30000" dirty="0"/>
              <a:t>2</a:t>
            </a:r>
          </a:p>
          <a:p>
            <a:endParaRPr lang="en-US" baseline="30000" dirty="0">
              <a:sym typeface="Wingdings" pitchFamily="2" charset="2"/>
            </a:endParaRPr>
          </a:p>
          <a:p>
            <a:r>
              <a:rPr lang="en-US" baseline="30000" dirty="0">
                <a:sym typeface="Wingdings" pitchFamily="2" charset="2"/>
              </a:rPr>
              <a:t> 192 designs pass all filters, submitted for AF2 structure prediction </a:t>
            </a:r>
          </a:p>
        </p:txBody>
      </p:sp>
    </p:spTree>
    <p:extLst>
      <p:ext uri="{BB962C8B-B14F-4D97-AF65-F5344CB8AC3E}">
        <p14:creationId xmlns:p14="http://schemas.microsoft.com/office/powerpoint/2010/main" val="25185051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7B0453-B54B-4A45-9964-6CC0B0679F2A}"/>
              </a:ext>
            </a:extLst>
          </p:cNvPr>
          <p:cNvSpPr txBox="1"/>
          <p:nvPr/>
        </p:nvSpPr>
        <p:spPr>
          <a:xfrm>
            <a:off x="3231516" y="41134"/>
            <a:ext cx="5729069" cy="400110"/>
          </a:xfrm>
          <a:prstGeom prst="rect">
            <a:avLst/>
          </a:prstGeom>
          <a:noFill/>
        </p:spPr>
        <p:txBody>
          <a:bodyPr wrap="none" rtlCol="0">
            <a:spAutoFit/>
          </a:bodyPr>
          <a:lstStyle/>
          <a:p>
            <a:pPr algn="ctr"/>
            <a:r>
              <a:rPr lang="en-US" sz="2000" b="1" dirty="0"/>
              <a:t>Rosetta Stability Metrics of MPNN Informed Designs</a:t>
            </a:r>
          </a:p>
        </p:txBody>
      </p:sp>
      <p:pic>
        <p:nvPicPr>
          <p:cNvPr id="5" name="Picture 4">
            <a:extLst>
              <a:ext uri="{FF2B5EF4-FFF2-40B4-BE49-F238E27FC236}">
                <a16:creationId xmlns:a16="http://schemas.microsoft.com/office/drawing/2014/main" id="{4EC36977-99A3-7C40-A81E-092D625BD3C9}"/>
              </a:ext>
            </a:extLst>
          </p:cNvPr>
          <p:cNvPicPr>
            <a:picLocks noChangeAspect="1"/>
          </p:cNvPicPr>
          <p:nvPr/>
        </p:nvPicPr>
        <p:blipFill>
          <a:blip r:embed="rId2"/>
          <a:stretch>
            <a:fillRect/>
          </a:stretch>
        </p:blipFill>
        <p:spPr>
          <a:xfrm>
            <a:off x="6333720" y="647350"/>
            <a:ext cx="3912715" cy="2936658"/>
          </a:xfrm>
          <a:prstGeom prst="rect">
            <a:avLst/>
          </a:prstGeom>
        </p:spPr>
      </p:pic>
      <p:pic>
        <p:nvPicPr>
          <p:cNvPr id="6" name="Picture 5">
            <a:extLst>
              <a:ext uri="{FF2B5EF4-FFF2-40B4-BE49-F238E27FC236}">
                <a16:creationId xmlns:a16="http://schemas.microsoft.com/office/drawing/2014/main" id="{14F1902F-246A-8840-B36B-64A5088065FB}"/>
              </a:ext>
            </a:extLst>
          </p:cNvPr>
          <p:cNvPicPr>
            <a:picLocks noChangeAspect="1"/>
          </p:cNvPicPr>
          <p:nvPr/>
        </p:nvPicPr>
        <p:blipFill>
          <a:blip r:embed="rId3"/>
          <a:stretch>
            <a:fillRect/>
          </a:stretch>
        </p:blipFill>
        <p:spPr>
          <a:xfrm>
            <a:off x="6433927" y="3538736"/>
            <a:ext cx="3912715" cy="2936658"/>
          </a:xfrm>
          <a:prstGeom prst="rect">
            <a:avLst/>
          </a:prstGeom>
        </p:spPr>
      </p:pic>
      <p:pic>
        <p:nvPicPr>
          <p:cNvPr id="8" name="Picture 7">
            <a:extLst>
              <a:ext uri="{FF2B5EF4-FFF2-40B4-BE49-F238E27FC236}">
                <a16:creationId xmlns:a16="http://schemas.microsoft.com/office/drawing/2014/main" id="{9CE12246-DD54-3040-B9ED-FF2E962562E2}"/>
              </a:ext>
            </a:extLst>
          </p:cNvPr>
          <p:cNvPicPr>
            <a:picLocks noChangeAspect="1"/>
          </p:cNvPicPr>
          <p:nvPr/>
        </p:nvPicPr>
        <p:blipFill>
          <a:blip r:embed="rId4"/>
          <a:stretch>
            <a:fillRect/>
          </a:stretch>
        </p:blipFill>
        <p:spPr>
          <a:xfrm>
            <a:off x="1752780" y="692623"/>
            <a:ext cx="3792075" cy="2846113"/>
          </a:xfrm>
          <a:prstGeom prst="rect">
            <a:avLst/>
          </a:prstGeom>
        </p:spPr>
      </p:pic>
      <p:pic>
        <p:nvPicPr>
          <p:cNvPr id="9" name="Picture 8">
            <a:extLst>
              <a:ext uri="{FF2B5EF4-FFF2-40B4-BE49-F238E27FC236}">
                <a16:creationId xmlns:a16="http://schemas.microsoft.com/office/drawing/2014/main" id="{2D98EA38-F6F8-9249-BD18-8AF3560422BB}"/>
              </a:ext>
            </a:extLst>
          </p:cNvPr>
          <p:cNvPicPr>
            <a:picLocks noChangeAspect="1"/>
          </p:cNvPicPr>
          <p:nvPr/>
        </p:nvPicPr>
        <p:blipFill>
          <a:blip r:embed="rId5"/>
          <a:stretch>
            <a:fillRect/>
          </a:stretch>
        </p:blipFill>
        <p:spPr>
          <a:xfrm>
            <a:off x="1752779" y="3584008"/>
            <a:ext cx="3792075" cy="2846113"/>
          </a:xfrm>
          <a:prstGeom prst="rect">
            <a:avLst/>
          </a:prstGeom>
        </p:spPr>
      </p:pic>
      <p:sp>
        <p:nvSpPr>
          <p:cNvPr id="10" name="TextBox 9">
            <a:extLst>
              <a:ext uri="{FF2B5EF4-FFF2-40B4-BE49-F238E27FC236}">
                <a16:creationId xmlns:a16="http://schemas.microsoft.com/office/drawing/2014/main" id="{94882586-E29C-C44E-B1BE-87729A413968}"/>
              </a:ext>
            </a:extLst>
          </p:cNvPr>
          <p:cNvSpPr txBox="1"/>
          <p:nvPr/>
        </p:nvSpPr>
        <p:spPr>
          <a:xfrm>
            <a:off x="2945899" y="485321"/>
            <a:ext cx="1405834" cy="369332"/>
          </a:xfrm>
          <a:prstGeom prst="rect">
            <a:avLst/>
          </a:prstGeom>
          <a:noFill/>
        </p:spPr>
        <p:txBody>
          <a:bodyPr wrap="none" rtlCol="0">
            <a:spAutoFit/>
          </a:bodyPr>
          <a:lstStyle/>
          <a:p>
            <a:r>
              <a:rPr lang="en-US" dirty="0"/>
              <a:t>Before </a:t>
            </a:r>
            <a:r>
              <a:rPr lang="en-US" dirty="0" err="1"/>
              <a:t>mpnn</a:t>
            </a:r>
            <a:endParaRPr lang="en-US" dirty="0"/>
          </a:p>
        </p:txBody>
      </p:sp>
      <p:sp>
        <p:nvSpPr>
          <p:cNvPr id="11" name="TextBox 10">
            <a:extLst>
              <a:ext uri="{FF2B5EF4-FFF2-40B4-BE49-F238E27FC236}">
                <a16:creationId xmlns:a16="http://schemas.microsoft.com/office/drawing/2014/main" id="{29A70E46-6B7C-5444-9D46-F53C09186C0D}"/>
              </a:ext>
            </a:extLst>
          </p:cNvPr>
          <p:cNvSpPr txBox="1"/>
          <p:nvPr/>
        </p:nvSpPr>
        <p:spPr>
          <a:xfrm>
            <a:off x="7699599" y="462684"/>
            <a:ext cx="1260986" cy="369332"/>
          </a:xfrm>
          <a:prstGeom prst="rect">
            <a:avLst/>
          </a:prstGeom>
          <a:noFill/>
        </p:spPr>
        <p:txBody>
          <a:bodyPr wrap="none" rtlCol="0">
            <a:spAutoFit/>
          </a:bodyPr>
          <a:lstStyle/>
          <a:p>
            <a:r>
              <a:rPr lang="en-US" dirty="0"/>
              <a:t>After </a:t>
            </a:r>
            <a:r>
              <a:rPr lang="en-US" dirty="0" err="1"/>
              <a:t>mpnn</a:t>
            </a:r>
            <a:endParaRPr lang="en-US" dirty="0"/>
          </a:p>
        </p:txBody>
      </p:sp>
    </p:spTree>
    <p:extLst>
      <p:ext uri="{BB962C8B-B14F-4D97-AF65-F5344CB8AC3E}">
        <p14:creationId xmlns:p14="http://schemas.microsoft.com/office/powerpoint/2010/main" val="7982091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7B0453-B54B-4A45-9964-6CC0B0679F2A}"/>
              </a:ext>
            </a:extLst>
          </p:cNvPr>
          <p:cNvSpPr txBox="1"/>
          <p:nvPr/>
        </p:nvSpPr>
        <p:spPr>
          <a:xfrm>
            <a:off x="3231516" y="41134"/>
            <a:ext cx="5729069" cy="400110"/>
          </a:xfrm>
          <a:prstGeom prst="rect">
            <a:avLst/>
          </a:prstGeom>
          <a:noFill/>
        </p:spPr>
        <p:txBody>
          <a:bodyPr wrap="none" rtlCol="0">
            <a:spAutoFit/>
          </a:bodyPr>
          <a:lstStyle/>
          <a:p>
            <a:pPr algn="ctr"/>
            <a:r>
              <a:rPr lang="en-US" sz="2000" b="1" dirty="0"/>
              <a:t>Rosetta Stability Metrics of MPNN Informed Designs</a:t>
            </a:r>
          </a:p>
        </p:txBody>
      </p:sp>
      <p:pic>
        <p:nvPicPr>
          <p:cNvPr id="3" name="Picture 2">
            <a:extLst>
              <a:ext uri="{FF2B5EF4-FFF2-40B4-BE49-F238E27FC236}">
                <a16:creationId xmlns:a16="http://schemas.microsoft.com/office/drawing/2014/main" id="{93F15811-9896-1A40-BE1A-6857B7D51F40}"/>
              </a:ext>
            </a:extLst>
          </p:cNvPr>
          <p:cNvPicPr>
            <a:picLocks noChangeAspect="1"/>
          </p:cNvPicPr>
          <p:nvPr/>
        </p:nvPicPr>
        <p:blipFill>
          <a:blip r:embed="rId2"/>
          <a:stretch>
            <a:fillRect/>
          </a:stretch>
        </p:blipFill>
        <p:spPr>
          <a:xfrm>
            <a:off x="6338031" y="738040"/>
            <a:ext cx="3960068" cy="2972199"/>
          </a:xfrm>
          <a:prstGeom prst="rect">
            <a:avLst/>
          </a:prstGeom>
        </p:spPr>
      </p:pic>
      <p:pic>
        <p:nvPicPr>
          <p:cNvPr id="4" name="Picture 3">
            <a:extLst>
              <a:ext uri="{FF2B5EF4-FFF2-40B4-BE49-F238E27FC236}">
                <a16:creationId xmlns:a16="http://schemas.microsoft.com/office/drawing/2014/main" id="{0657443E-A9F6-D149-8E59-1F2C2FCE9A71}"/>
              </a:ext>
            </a:extLst>
          </p:cNvPr>
          <p:cNvPicPr>
            <a:picLocks noChangeAspect="1"/>
          </p:cNvPicPr>
          <p:nvPr/>
        </p:nvPicPr>
        <p:blipFill>
          <a:blip r:embed="rId3"/>
          <a:stretch>
            <a:fillRect/>
          </a:stretch>
        </p:blipFill>
        <p:spPr>
          <a:xfrm>
            <a:off x="6206926" y="3725796"/>
            <a:ext cx="4173254" cy="3132204"/>
          </a:xfrm>
          <a:prstGeom prst="rect">
            <a:avLst/>
          </a:prstGeom>
        </p:spPr>
      </p:pic>
      <p:pic>
        <p:nvPicPr>
          <p:cNvPr id="8" name="Picture 7">
            <a:extLst>
              <a:ext uri="{FF2B5EF4-FFF2-40B4-BE49-F238E27FC236}">
                <a16:creationId xmlns:a16="http://schemas.microsoft.com/office/drawing/2014/main" id="{DB7D21BE-A012-F545-87F1-DF500571B24C}"/>
              </a:ext>
            </a:extLst>
          </p:cNvPr>
          <p:cNvPicPr>
            <a:picLocks noChangeAspect="1"/>
          </p:cNvPicPr>
          <p:nvPr/>
        </p:nvPicPr>
        <p:blipFill>
          <a:blip r:embed="rId4"/>
          <a:stretch>
            <a:fillRect/>
          </a:stretch>
        </p:blipFill>
        <p:spPr>
          <a:xfrm>
            <a:off x="1782751" y="722483"/>
            <a:ext cx="3830666" cy="2875077"/>
          </a:xfrm>
          <a:prstGeom prst="rect">
            <a:avLst/>
          </a:prstGeom>
        </p:spPr>
      </p:pic>
      <p:pic>
        <p:nvPicPr>
          <p:cNvPr id="9" name="Picture 8">
            <a:extLst>
              <a:ext uri="{FF2B5EF4-FFF2-40B4-BE49-F238E27FC236}">
                <a16:creationId xmlns:a16="http://schemas.microsoft.com/office/drawing/2014/main" id="{5401495E-E3EF-684C-A4AD-CF5D6EB26206}"/>
              </a:ext>
            </a:extLst>
          </p:cNvPr>
          <p:cNvPicPr>
            <a:picLocks noChangeAspect="1"/>
          </p:cNvPicPr>
          <p:nvPr/>
        </p:nvPicPr>
        <p:blipFill>
          <a:blip r:embed="rId5"/>
          <a:stretch>
            <a:fillRect/>
          </a:stretch>
        </p:blipFill>
        <p:spPr>
          <a:xfrm>
            <a:off x="1765189" y="3710239"/>
            <a:ext cx="4079430" cy="3061785"/>
          </a:xfrm>
          <a:prstGeom prst="rect">
            <a:avLst/>
          </a:prstGeom>
        </p:spPr>
      </p:pic>
      <p:sp>
        <p:nvSpPr>
          <p:cNvPr id="10" name="TextBox 9">
            <a:extLst>
              <a:ext uri="{FF2B5EF4-FFF2-40B4-BE49-F238E27FC236}">
                <a16:creationId xmlns:a16="http://schemas.microsoft.com/office/drawing/2014/main" id="{FC8ED035-9425-E541-93EB-AF72FD863D15}"/>
              </a:ext>
            </a:extLst>
          </p:cNvPr>
          <p:cNvSpPr txBox="1"/>
          <p:nvPr/>
        </p:nvSpPr>
        <p:spPr>
          <a:xfrm>
            <a:off x="2945899" y="485321"/>
            <a:ext cx="1405834" cy="369332"/>
          </a:xfrm>
          <a:prstGeom prst="rect">
            <a:avLst/>
          </a:prstGeom>
          <a:noFill/>
        </p:spPr>
        <p:txBody>
          <a:bodyPr wrap="none" rtlCol="0">
            <a:spAutoFit/>
          </a:bodyPr>
          <a:lstStyle/>
          <a:p>
            <a:r>
              <a:rPr lang="en-US" dirty="0"/>
              <a:t>Before </a:t>
            </a:r>
            <a:r>
              <a:rPr lang="en-US" dirty="0" err="1"/>
              <a:t>mpnn</a:t>
            </a:r>
            <a:endParaRPr lang="en-US" dirty="0"/>
          </a:p>
        </p:txBody>
      </p:sp>
      <p:sp>
        <p:nvSpPr>
          <p:cNvPr id="11" name="TextBox 10">
            <a:extLst>
              <a:ext uri="{FF2B5EF4-FFF2-40B4-BE49-F238E27FC236}">
                <a16:creationId xmlns:a16="http://schemas.microsoft.com/office/drawing/2014/main" id="{1AB3659F-31FB-9448-A94E-5EBA6EA01904}"/>
              </a:ext>
            </a:extLst>
          </p:cNvPr>
          <p:cNvSpPr txBox="1"/>
          <p:nvPr/>
        </p:nvSpPr>
        <p:spPr>
          <a:xfrm>
            <a:off x="7699599" y="462684"/>
            <a:ext cx="1260986" cy="369332"/>
          </a:xfrm>
          <a:prstGeom prst="rect">
            <a:avLst/>
          </a:prstGeom>
          <a:noFill/>
        </p:spPr>
        <p:txBody>
          <a:bodyPr wrap="none" rtlCol="0">
            <a:spAutoFit/>
          </a:bodyPr>
          <a:lstStyle/>
          <a:p>
            <a:r>
              <a:rPr lang="en-US" dirty="0"/>
              <a:t>After </a:t>
            </a:r>
            <a:r>
              <a:rPr lang="en-US" dirty="0" err="1"/>
              <a:t>mpnn</a:t>
            </a:r>
            <a:endParaRPr lang="en-US" dirty="0"/>
          </a:p>
        </p:txBody>
      </p:sp>
    </p:spTree>
    <p:extLst>
      <p:ext uri="{BB962C8B-B14F-4D97-AF65-F5344CB8AC3E}">
        <p14:creationId xmlns:p14="http://schemas.microsoft.com/office/powerpoint/2010/main" val="11345456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7B0453-B54B-4A45-9964-6CC0B0679F2A}"/>
              </a:ext>
            </a:extLst>
          </p:cNvPr>
          <p:cNvSpPr txBox="1"/>
          <p:nvPr/>
        </p:nvSpPr>
        <p:spPr>
          <a:xfrm>
            <a:off x="3231516" y="41134"/>
            <a:ext cx="5729069" cy="400110"/>
          </a:xfrm>
          <a:prstGeom prst="rect">
            <a:avLst/>
          </a:prstGeom>
          <a:noFill/>
        </p:spPr>
        <p:txBody>
          <a:bodyPr wrap="none" rtlCol="0">
            <a:spAutoFit/>
          </a:bodyPr>
          <a:lstStyle/>
          <a:p>
            <a:pPr algn="ctr"/>
            <a:r>
              <a:rPr lang="en-US" sz="2000" b="1" dirty="0"/>
              <a:t>Rosetta Stability Metrics of MPNN Informed Designs</a:t>
            </a:r>
          </a:p>
        </p:txBody>
      </p:sp>
      <p:pic>
        <p:nvPicPr>
          <p:cNvPr id="7" name="Picture 6">
            <a:extLst>
              <a:ext uri="{FF2B5EF4-FFF2-40B4-BE49-F238E27FC236}">
                <a16:creationId xmlns:a16="http://schemas.microsoft.com/office/drawing/2014/main" id="{6CA80ABB-91A8-3548-925C-ADF4E400C424}"/>
              </a:ext>
            </a:extLst>
          </p:cNvPr>
          <p:cNvPicPr>
            <a:picLocks noChangeAspect="1"/>
          </p:cNvPicPr>
          <p:nvPr/>
        </p:nvPicPr>
        <p:blipFill>
          <a:blip r:embed="rId2"/>
          <a:stretch>
            <a:fillRect/>
          </a:stretch>
        </p:blipFill>
        <p:spPr>
          <a:xfrm>
            <a:off x="6033235" y="1231900"/>
            <a:ext cx="5854700" cy="4394200"/>
          </a:xfrm>
          <a:prstGeom prst="rect">
            <a:avLst/>
          </a:prstGeom>
        </p:spPr>
      </p:pic>
      <p:pic>
        <p:nvPicPr>
          <p:cNvPr id="6" name="Picture 5">
            <a:extLst>
              <a:ext uri="{FF2B5EF4-FFF2-40B4-BE49-F238E27FC236}">
                <a16:creationId xmlns:a16="http://schemas.microsoft.com/office/drawing/2014/main" id="{D87BAF27-8928-804A-8956-8065954CD823}"/>
              </a:ext>
            </a:extLst>
          </p:cNvPr>
          <p:cNvPicPr>
            <a:picLocks noChangeAspect="1"/>
          </p:cNvPicPr>
          <p:nvPr/>
        </p:nvPicPr>
        <p:blipFill>
          <a:blip r:embed="rId3"/>
          <a:stretch>
            <a:fillRect/>
          </a:stretch>
        </p:blipFill>
        <p:spPr>
          <a:xfrm>
            <a:off x="422266" y="1231900"/>
            <a:ext cx="5618499" cy="4216922"/>
          </a:xfrm>
          <a:prstGeom prst="rect">
            <a:avLst/>
          </a:prstGeom>
        </p:spPr>
      </p:pic>
      <p:sp>
        <p:nvSpPr>
          <p:cNvPr id="8" name="TextBox 7">
            <a:extLst>
              <a:ext uri="{FF2B5EF4-FFF2-40B4-BE49-F238E27FC236}">
                <a16:creationId xmlns:a16="http://schemas.microsoft.com/office/drawing/2014/main" id="{E302BBE9-9C0A-DD4A-A48A-93089C8CDE24}"/>
              </a:ext>
            </a:extLst>
          </p:cNvPr>
          <p:cNvSpPr txBox="1"/>
          <p:nvPr/>
        </p:nvSpPr>
        <p:spPr>
          <a:xfrm>
            <a:off x="2758009" y="862568"/>
            <a:ext cx="1405834" cy="369332"/>
          </a:xfrm>
          <a:prstGeom prst="rect">
            <a:avLst/>
          </a:prstGeom>
          <a:noFill/>
        </p:spPr>
        <p:txBody>
          <a:bodyPr wrap="none" rtlCol="0">
            <a:spAutoFit/>
          </a:bodyPr>
          <a:lstStyle/>
          <a:p>
            <a:r>
              <a:rPr lang="en-US" dirty="0"/>
              <a:t>Before </a:t>
            </a:r>
            <a:r>
              <a:rPr lang="en-US" dirty="0" err="1"/>
              <a:t>mpnn</a:t>
            </a:r>
            <a:endParaRPr lang="en-US" dirty="0"/>
          </a:p>
        </p:txBody>
      </p:sp>
      <p:sp>
        <p:nvSpPr>
          <p:cNvPr id="9" name="TextBox 8">
            <a:extLst>
              <a:ext uri="{FF2B5EF4-FFF2-40B4-BE49-F238E27FC236}">
                <a16:creationId xmlns:a16="http://schemas.microsoft.com/office/drawing/2014/main" id="{9B8A7518-F770-2546-B54B-3EF5126B22EE}"/>
              </a:ext>
            </a:extLst>
          </p:cNvPr>
          <p:cNvSpPr txBox="1"/>
          <p:nvPr/>
        </p:nvSpPr>
        <p:spPr>
          <a:xfrm>
            <a:off x="8330092" y="862568"/>
            <a:ext cx="1260986" cy="369332"/>
          </a:xfrm>
          <a:prstGeom prst="rect">
            <a:avLst/>
          </a:prstGeom>
          <a:noFill/>
        </p:spPr>
        <p:txBody>
          <a:bodyPr wrap="none" rtlCol="0">
            <a:spAutoFit/>
          </a:bodyPr>
          <a:lstStyle/>
          <a:p>
            <a:r>
              <a:rPr lang="en-US" dirty="0"/>
              <a:t>After </a:t>
            </a:r>
            <a:r>
              <a:rPr lang="en-US" dirty="0" err="1"/>
              <a:t>mpnn</a:t>
            </a:r>
            <a:endParaRPr lang="en-US" dirty="0"/>
          </a:p>
        </p:txBody>
      </p:sp>
    </p:spTree>
    <p:extLst>
      <p:ext uri="{BB962C8B-B14F-4D97-AF65-F5344CB8AC3E}">
        <p14:creationId xmlns:p14="http://schemas.microsoft.com/office/powerpoint/2010/main" val="3215790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D7E2F4-6C10-5C4F-823C-7CE9A0FCCA78}"/>
              </a:ext>
            </a:extLst>
          </p:cNvPr>
          <p:cNvSpPr txBox="1"/>
          <p:nvPr/>
        </p:nvSpPr>
        <p:spPr>
          <a:xfrm>
            <a:off x="3361015" y="41134"/>
            <a:ext cx="5470087" cy="400110"/>
          </a:xfrm>
          <a:prstGeom prst="rect">
            <a:avLst/>
          </a:prstGeom>
          <a:noFill/>
        </p:spPr>
        <p:txBody>
          <a:bodyPr wrap="none" rtlCol="0">
            <a:spAutoFit/>
          </a:bodyPr>
          <a:lstStyle/>
          <a:p>
            <a:pPr algn="ctr"/>
            <a:r>
              <a:rPr lang="en-US" sz="2000" b="1" dirty="0"/>
              <a:t>AF2 Results for Filtered MPNN-Informed Designs</a:t>
            </a:r>
          </a:p>
        </p:txBody>
      </p:sp>
      <p:sp>
        <p:nvSpPr>
          <p:cNvPr id="3" name="TextBox 2">
            <a:extLst>
              <a:ext uri="{FF2B5EF4-FFF2-40B4-BE49-F238E27FC236}">
                <a16:creationId xmlns:a16="http://schemas.microsoft.com/office/drawing/2014/main" id="{D5B606DD-435C-8B48-B900-717792A8DB36}"/>
              </a:ext>
            </a:extLst>
          </p:cNvPr>
          <p:cNvSpPr txBox="1"/>
          <p:nvPr/>
        </p:nvSpPr>
        <p:spPr>
          <a:xfrm>
            <a:off x="324852" y="926432"/>
            <a:ext cx="5470087" cy="923330"/>
          </a:xfrm>
          <a:prstGeom prst="rect">
            <a:avLst/>
          </a:prstGeom>
          <a:noFill/>
        </p:spPr>
        <p:txBody>
          <a:bodyPr wrap="square" rtlCol="0">
            <a:spAutoFit/>
          </a:bodyPr>
          <a:lstStyle/>
          <a:p>
            <a:pPr marL="285750" indent="-285750">
              <a:buFont typeface="Arial" panose="020B0604020202020204" pitchFamily="34" charset="0"/>
              <a:buChar char="•"/>
            </a:pPr>
            <a:r>
              <a:rPr lang="en-US" dirty="0"/>
              <a:t>17 designs with </a:t>
            </a:r>
            <a:r>
              <a:rPr lang="en-US" dirty="0" err="1"/>
              <a:t>plddt</a:t>
            </a:r>
            <a:r>
              <a:rPr lang="en-US" dirty="0"/>
              <a:t> &gt;= 88 and </a:t>
            </a:r>
            <a:r>
              <a:rPr lang="en-US" dirty="0" err="1"/>
              <a:t>CaRMSD</a:t>
            </a:r>
            <a:r>
              <a:rPr lang="en-US" dirty="0"/>
              <a:t> &lt;= 1.2 </a:t>
            </a:r>
            <a:r>
              <a:rPr lang="en-US" dirty="0" err="1"/>
              <a:t>Å</a:t>
            </a:r>
            <a:r>
              <a:rPr lang="en-US" dirty="0"/>
              <a:t> (compared with 15 before </a:t>
            </a:r>
            <a:r>
              <a:rPr lang="en-US" dirty="0" err="1"/>
              <a:t>mpnn</a:t>
            </a:r>
            <a:r>
              <a:rPr lang="en-US" dirty="0"/>
              <a:t>)</a:t>
            </a:r>
          </a:p>
          <a:p>
            <a:r>
              <a:rPr lang="en-US" dirty="0"/>
              <a:t>	-all originate from 1 match</a:t>
            </a:r>
          </a:p>
        </p:txBody>
      </p:sp>
      <p:pic>
        <p:nvPicPr>
          <p:cNvPr id="5" name="esl_binder_spin2" descr="esl_binder_spin2">
            <a:hlinkClick r:id="" action="ppaction://media"/>
            <a:extLst>
              <a:ext uri="{FF2B5EF4-FFF2-40B4-BE49-F238E27FC236}">
                <a16:creationId xmlns:a16="http://schemas.microsoft.com/office/drawing/2014/main" id="{D64AB707-B3BC-4A4F-AD0F-DB38B0FB92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86261" y="435270"/>
            <a:ext cx="5889681" cy="6381596"/>
          </a:xfrm>
          <a:prstGeom prst="rect">
            <a:avLst/>
          </a:prstGeom>
        </p:spPr>
      </p:pic>
    </p:spTree>
    <p:extLst>
      <p:ext uri="{BB962C8B-B14F-4D97-AF65-F5344CB8AC3E}">
        <p14:creationId xmlns:p14="http://schemas.microsoft.com/office/powerpoint/2010/main" val="295005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17333D-B6D8-344D-BB79-626E9AA18A3A}"/>
              </a:ext>
            </a:extLst>
          </p:cNvPr>
          <p:cNvSpPr txBox="1"/>
          <p:nvPr/>
        </p:nvSpPr>
        <p:spPr>
          <a:xfrm>
            <a:off x="5367721" y="41134"/>
            <a:ext cx="1456681" cy="400110"/>
          </a:xfrm>
          <a:prstGeom prst="rect">
            <a:avLst/>
          </a:prstGeom>
          <a:noFill/>
        </p:spPr>
        <p:txBody>
          <a:bodyPr wrap="none" rtlCol="0">
            <a:spAutoFit/>
          </a:bodyPr>
          <a:lstStyle/>
          <a:p>
            <a:pPr algn="ctr"/>
            <a:r>
              <a:rPr lang="en-US" sz="2000" b="1" dirty="0"/>
              <a:t>Next Moves</a:t>
            </a:r>
          </a:p>
        </p:txBody>
      </p:sp>
      <p:sp>
        <p:nvSpPr>
          <p:cNvPr id="3" name="TextBox 2">
            <a:extLst>
              <a:ext uri="{FF2B5EF4-FFF2-40B4-BE49-F238E27FC236}">
                <a16:creationId xmlns:a16="http://schemas.microsoft.com/office/drawing/2014/main" id="{060065C1-35C3-5D4F-B5BB-C53B8809B501}"/>
              </a:ext>
            </a:extLst>
          </p:cNvPr>
          <p:cNvSpPr txBox="1"/>
          <p:nvPr/>
        </p:nvSpPr>
        <p:spPr>
          <a:xfrm>
            <a:off x="566570" y="814192"/>
            <a:ext cx="11045058" cy="2031325"/>
          </a:xfrm>
          <a:prstGeom prst="rect">
            <a:avLst/>
          </a:prstGeom>
          <a:noFill/>
        </p:spPr>
        <p:txBody>
          <a:bodyPr wrap="square" rtlCol="0">
            <a:spAutoFit/>
          </a:bodyPr>
          <a:lstStyle/>
          <a:p>
            <a:pPr marL="285750" indent="-285750">
              <a:buFont typeface="Wingdings" pitchFamily="2" charset="2"/>
              <a:buChar char="à"/>
            </a:pPr>
            <a:r>
              <a:rPr lang="en-US" dirty="0">
                <a:sym typeface="Wingdings" pitchFamily="2" charset="2"/>
              </a:rPr>
              <a:t>I get reasonably large set of designs satisfying stringent Rosetta stability/binding metric filters, but comparatively few with high AF2 confidence/low </a:t>
            </a:r>
            <a:r>
              <a:rPr lang="en-US" dirty="0" err="1">
                <a:sym typeface="Wingdings" pitchFamily="2" charset="2"/>
              </a:rPr>
              <a:t>CaRMSD</a:t>
            </a:r>
            <a:endParaRPr lang="en-US" dirty="0">
              <a:sym typeface="Wingdings" pitchFamily="2" charset="2"/>
            </a:endParaRPr>
          </a:p>
          <a:p>
            <a:r>
              <a:rPr lang="en-US" dirty="0">
                <a:sym typeface="Wingdings" pitchFamily="2" charset="2"/>
              </a:rPr>
              <a:t>	-maybe </a:t>
            </a:r>
            <a:r>
              <a:rPr lang="en-US" dirty="0" err="1">
                <a:sym typeface="Wingdings" pitchFamily="2" charset="2"/>
              </a:rPr>
              <a:t>im</a:t>
            </a:r>
            <a:r>
              <a:rPr lang="en-US" dirty="0">
                <a:sym typeface="Wingdings" pitchFamily="2" charset="2"/>
              </a:rPr>
              <a:t> being too stringent (NTF2s have a lotta bb BUNS, binding metrics way better than mean values 	for nanomolar binders in PDB, maybe can relax AF2 confidence threshold and focus more on </a:t>
            </a:r>
            <a:r>
              <a:rPr lang="en-US" dirty="0" err="1">
                <a:sym typeface="Wingdings" pitchFamily="2" charset="2"/>
              </a:rPr>
              <a:t>CaRMSD</a:t>
            </a:r>
            <a:r>
              <a:rPr lang="en-US" dirty="0">
                <a:sym typeface="Wingdings" pitchFamily="2" charset="2"/>
              </a:rPr>
              <a:t>…)</a:t>
            </a:r>
          </a:p>
          <a:p>
            <a:pPr marL="285750" indent="-285750">
              <a:buFont typeface="Arial" panose="020B0604020202020204" pitchFamily="34" charset="0"/>
              <a:buChar char="•"/>
            </a:pPr>
            <a:r>
              <a:rPr lang="en-US" dirty="0">
                <a:sym typeface="Wingdings" pitchFamily="2" charset="2"/>
              </a:rPr>
              <a:t>Matched 3 hydrogen bond + 1 packing </a:t>
            </a:r>
            <a:r>
              <a:rPr lang="en-US" dirty="0" err="1">
                <a:sym typeface="Wingdings" pitchFamily="2" charset="2"/>
              </a:rPr>
              <a:t>interaxn</a:t>
            </a:r>
            <a:r>
              <a:rPr lang="en-US" dirty="0">
                <a:sym typeface="Wingdings" pitchFamily="2" charset="2"/>
              </a:rPr>
              <a:t> motifs, &gt; 30k matches, will perhaps produce larger + more diverse set of filtered structures (can also make like 1k designs each match instead of 200, though I’d expect only marginal improvement from this alone)</a:t>
            </a:r>
          </a:p>
        </p:txBody>
      </p:sp>
      <p:sp>
        <p:nvSpPr>
          <p:cNvPr id="4" name="TextBox 3">
            <a:extLst>
              <a:ext uri="{FF2B5EF4-FFF2-40B4-BE49-F238E27FC236}">
                <a16:creationId xmlns:a16="http://schemas.microsoft.com/office/drawing/2014/main" id="{AC84A28C-E3B3-3B4C-A4F4-FA51067080AA}"/>
              </a:ext>
            </a:extLst>
          </p:cNvPr>
          <p:cNvSpPr txBox="1"/>
          <p:nvPr/>
        </p:nvSpPr>
        <p:spPr>
          <a:xfrm>
            <a:off x="237994" y="3858016"/>
            <a:ext cx="10734806" cy="2585323"/>
          </a:xfrm>
          <a:prstGeom prst="rect">
            <a:avLst/>
          </a:prstGeom>
          <a:noFill/>
        </p:spPr>
        <p:txBody>
          <a:bodyPr wrap="square" rtlCol="0">
            <a:spAutoFit/>
          </a:bodyPr>
          <a:lstStyle/>
          <a:p>
            <a:r>
              <a:rPr lang="en-US" b="1" dirty="0" err="1"/>
              <a:t>Diffdock</a:t>
            </a:r>
            <a:r>
              <a:rPr lang="en-US" b="1" dirty="0"/>
              <a:t> </a:t>
            </a:r>
          </a:p>
          <a:p>
            <a:r>
              <a:rPr lang="en-US" b="1" dirty="0" err="1"/>
              <a:t>Ptn</a:t>
            </a:r>
            <a:r>
              <a:rPr lang="en-US" b="1" dirty="0"/>
              <a:t> </a:t>
            </a:r>
            <a:r>
              <a:rPr lang="en-US" b="1" dirty="0" err="1"/>
              <a:t>lig</a:t>
            </a:r>
            <a:r>
              <a:rPr lang="en-US" b="1" dirty="0"/>
              <a:t> </a:t>
            </a:r>
            <a:r>
              <a:rPr lang="en-US" b="1" dirty="0" err="1"/>
              <a:t>strc</a:t>
            </a:r>
            <a:r>
              <a:rPr lang="en-US" b="1" dirty="0"/>
              <a:t> prediction </a:t>
            </a:r>
            <a:r>
              <a:rPr lang="en-US" b="0" i="0" dirty="0">
                <a:effectLst/>
                <a:latin typeface="Calibri" panose="020F0502020204030204" pitchFamily="34" charset="0"/>
                <a:hlinkClick r:id="rId2"/>
              </a:rPr>
              <a:t>https://arxiv.org/pdf/2209.15171.pdf</a:t>
            </a:r>
            <a:endParaRPr lang="en-US" b="1" dirty="0"/>
          </a:p>
          <a:p>
            <a:r>
              <a:rPr lang="en-US" b="1" dirty="0"/>
              <a:t>How to do yeast display? ID a set of </a:t>
            </a:r>
            <a:r>
              <a:rPr lang="en-US" b="1" dirty="0" err="1"/>
              <a:t>strc</a:t>
            </a:r>
            <a:r>
              <a:rPr lang="en-US" b="1" dirty="0"/>
              <a:t> in current designs to express, ITS TIME</a:t>
            </a:r>
          </a:p>
          <a:p>
            <a:r>
              <a:rPr lang="en-US" b="1" dirty="0" err="1"/>
              <a:t>Degrado</a:t>
            </a:r>
            <a:r>
              <a:rPr lang="en-US" b="1" dirty="0"/>
              <a:t> </a:t>
            </a:r>
            <a:r>
              <a:rPr lang="en-US" b="1" dirty="0" err="1"/>
              <a:t>sm</a:t>
            </a:r>
            <a:r>
              <a:rPr lang="en-US" b="1" dirty="0"/>
              <a:t> binder meetings https://</a:t>
            </a:r>
            <a:r>
              <a:rPr lang="en-US" b="1" dirty="0" err="1"/>
              <a:t>ucsf.zoom.us</a:t>
            </a:r>
            <a:r>
              <a:rPr lang="en-US" b="1" dirty="0"/>
              <a:t>/j/95065542919?pwd=TUtaNkhwbXBBWHdYbHhSYU5LN0lhZz09</a:t>
            </a:r>
          </a:p>
          <a:p>
            <a:r>
              <a:rPr lang="en-US" b="1" dirty="0"/>
              <a:t>	every Tuesday 4-5 </a:t>
            </a:r>
          </a:p>
          <a:p>
            <a:r>
              <a:rPr lang="en-US" b="1" dirty="0"/>
              <a:t>MAYBE GO BACK TO XJ FILT NTF2, GET ALL OF PROP LENGTH, MPNN REDESIGN, THEN MATCH (THAT SMALL ENUF 4 YEAST DISPLAY)</a:t>
            </a:r>
          </a:p>
          <a:p>
            <a:r>
              <a:rPr lang="en-US" b="1" dirty="0"/>
              <a:t>Ask ben more about 350 nucleotide yeast </a:t>
            </a:r>
            <a:r>
              <a:rPr lang="en-US" b="1"/>
              <a:t>display prospects </a:t>
            </a:r>
            <a:endParaRPr lang="en-US" b="1" dirty="0"/>
          </a:p>
        </p:txBody>
      </p:sp>
    </p:spTree>
    <p:extLst>
      <p:ext uri="{BB962C8B-B14F-4D97-AF65-F5344CB8AC3E}">
        <p14:creationId xmlns:p14="http://schemas.microsoft.com/office/powerpoint/2010/main" val="3277001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9854</TotalTime>
  <Words>5058</Words>
  <Application>Microsoft Macintosh PowerPoint</Application>
  <PresentationFormat>Widescreen</PresentationFormat>
  <Paragraphs>640</Paragraphs>
  <Slides>105</Slides>
  <Notes>1</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105</vt:i4>
      </vt:variant>
    </vt:vector>
  </HeadingPairs>
  <TitlesOfParts>
    <vt:vector size="111" baseType="lpstr">
      <vt:lpstr>Arial</vt:lpstr>
      <vt:lpstr>Calibri</vt:lpstr>
      <vt:lpstr>Calibri Light</vt:lpstr>
      <vt:lpstr>Helvetica</vt:lpstr>
      <vt:lpstr>Wingdings</vt:lpstr>
      <vt:lpstr>Office Theme</vt:lpstr>
      <vt:lpstr>Lab meeting 7.7.22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 7.7.22</dc:title>
  <dc:creator>Galvin, Connor</dc:creator>
  <cp:lastModifiedBy>Galvin, Connor</cp:lastModifiedBy>
  <cp:revision>364</cp:revision>
  <dcterms:created xsi:type="dcterms:W3CDTF">2022-07-05T20:26:05Z</dcterms:created>
  <dcterms:modified xsi:type="dcterms:W3CDTF">2022-10-08T00:26:31Z</dcterms:modified>
</cp:coreProperties>
</file>